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62" r:id="rId4"/>
    <p:sldId id="263" r:id="rId5"/>
    <p:sldId id="300" r:id="rId6"/>
    <p:sldId id="301" r:id="rId7"/>
    <p:sldId id="303" r:id="rId8"/>
    <p:sldId id="307" r:id="rId9"/>
    <p:sldId id="259" r:id="rId10"/>
    <p:sldId id="304" r:id="rId11"/>
    <p:sldId id="260" r:id="rId12"/>
    <p:sldId id="266" r:id="rId13"/>
    <p:sldId id="305" r:id="rId14"/>
    <p:sldId id="267" r:id="rId15"/>
    <p:sldId id="279" r:id="rId16"/>
    <p:sldId id="280" r:id="rId17"/>
    <p:sldId id="283" r:id="rId18"/>
    <p:sldId id="284" r:id="rId19"/>
    <p:sldId id="285" r:id="rId20"/>
    <p:sldId id="309" r:id="rId21"/>
    <p:sldId id="286" r:id="rId22"/>
    <p:sldId id="288" r:id="rId23"/>
    <p:sldId id="290" r:id="rId24"/>
    <p:sldId id="291" r:id="rId25"/>
    <p:sldId id="292" r:id="rId26"/>
    <p:sldId id="293" r:id="rId27"/>
    <p:sldId id="297" r:id="rId28"/>
    <p:sldId id="294" r:id="rId29"/>
    <p:sldId id="306" r:id="rId30"/>
    <p:sldId id="296" r:id="rId31"/>
    <p:sldId id="298" r:id="rId32"/>
    <p:sldId id="299" r:id="rId33"/>
  </p:sldIdLst>
  <p:sldSz cx="9144000" cy="5143500" type="screen16x9"/>
  <p:notesSz cx="6858000" cy="9144000"/>
  <p:embeddedFontLst>
    <p:embeddedFont>
      <p:font typeface="Helvetica Neue"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2D17CFC-3A5D-4E09-9603-58B7B533B7DC}">
          <p14:sldIdLst>
            <p14:sldId id="256"/>
            <p14:sldId id="257"/>
            <p14:sldId id="262"/>
            <p14:sldId id="263"/>
            <p14:sldId id="300"/>
            <p14:sldId id="301"/>
            <p14:sldId id="303"/>
            <p14:sldId id="307"/>
            <p14:sldId id="259"/>
            <p14:sldId id="304"/>
            <p14:sldId id="260"/>
            <p14:sldId id="266"/>
            <p14:sldId id="305"/>
            <p14:sldId id="267"/>
            <p14:sldId id="279"/>
            <p14:sldId id="280"/>
            <p14:sldId id="283"/>
            <p14:sldId id="284"/>
            <p14:sldId id="285"/>
            <p14:sldId id="309"/>
            <p14:sldId id="286"/>
            <p14:sldId id="288"/>
            <p14:sldId id="290"/>
            <p14:sldId id="291"/>
            <p14:sldId id="292"/>
            <p14:sldId id="293"/>
            <p14:sldId id="297"/>
          </p14:sldIdLst>
        </p14:section>
        <p14:section name="Untitled Section" id="{12FF77C2-381B-45B7-A01F-1904F309D76E}">
          <p14:sldIdLst>
            <p14:sldId id="294"/>
            <p14:sldId id="306"/>
            <p14:sldId id="296"/>
            <p14:sldId id="298"/>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DBD327-A1A7-4EF3-97E0-A3AE2C8EE0CD}" v="283" dt="2024-07-15T11:31:16.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59" autoAdjust="0"/>
  </p:normalViewPr>
  <p:slideViewPr>
    <p:cSldViewPr snapToGrid="0">
      <p:cViewPr varScale="1">
        <p:scale>
          <a:sx n="75" d="100"/>
          <a:sy n="75" d="100"/>
        </p:scale>
        <p:origin x="1020" y="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Bhatia" userId="d9cd601c-2f61-4447-b1bb-6f5446f8117d" providerId="ADAL" clId="{7FDBD327-A1A7-4EF3-97E0-A3AE2C8EE0CD}"/>
    <pc:docChg chg="undo redo custSel addSld delSld modSld sldOrd modSection">
      <pc:chgData name="Priya Bhatia" userId="d9cd601c-2f61-4447-b1bb-6f5446f8117d" providerId="ADAL" clId="{7FDBD327-A1A7-4EF3-97E0-A3AE2C8EE0CD}" dt="2024-07-15T11:31:16.835" v="689"/>
      <pc:docMkLst>
        <pc:docMk/>
      </pc:docMkLst>
      <pc:sldChg chg="modSp mod">
        <pc:chgData name="Priya Bhatia" userId="d9cd601c-2f61-4447-b1bb-6f5446f8117d" providerId="ADAL" clId="{7FDBD327-A1A7-4EF3-97E0-A3AE2C8EE0CD}" dt="2024-07-15T10:06:38.698" v="199" actId="20577"/>
        <pc:sldMkLst>
          <pc:docMk/>
          <pc:sldMk cId="0" sldId="256"/>
        </pc:sldMkLst>
        <pc:spChg chg="mod">
          <ac:chgData name="Priya Bhatia" userId="d9cd601c-2f61-4447-b1bb-6f5446f8117d" providerId="ADAL" clId="{7FDBD327-A1A7-4EF3-97E0-A3AE2C8EE0CD}" dt="2024-07-15T10:06:38.698" v="199" actId="20577"/>
          <ac:spMkLst>
            <pc:docMk/>
            <pc:sldMk cId="0" sldId="256"/>
            <ac:spMk id="55" creationId="{00000000-0000-0000-0000-000000000000}"/>
          </ac:spMkLst>
        </pc:spChg>
      </pc:sldChg>
      <pc:sldChg chg="modSp mod">
        <pc:chgData name="Priya Bhatia" userId="d9cd601c-2f61-4447-b1bb-6f5446f8117d" providerId="ADAL" clId="{7FDBD327-A1A7-4EF3-97E0-A3AE2C8EE0CD}" dt="2024-07-15T10:30:08.341" v="207" actId="20577"/>
        <pc:sldMkLst>
          <pc:docMk/>
          <pc:sldMk cId="0" sldId="257"/>
        </pc:sldMkLst>
        <pc:spChg chg="mod">
          <ac:chgData name="Priya Bhatia" userId="d9cd601c-2f61-4447-b1bb-6f5446f8117d" providerId="ADAL" clId="{7FDBD327-A1A7-4EF3-97E0-A3AE2C8EE0CD}" dt="2024-07-15T10:30:08.341" v="207" actId="20577"/>
          <ac:spMkLst>
            <pc:docMk/>
            <pc:sldMk cId="0" sldId="257"/>
            <ac:spMk id="61" creationId="{00000000-0000-0000-0000-000000000000}"/>
          </ac:spMkLst>
        </pc:spChg>
      </pc:sldChg>
      <pc:sldChg chg="modSp mod">
        <pc:chgData name="Priya Bhatia" userId="d9cd601c-2f61-4447-b1bb-6f5446f8117d" providerId="ADAL" clId="{7FDBD327-A1A7-4EF3-97E0-A3AE2C8EE0CD}" dt="2024-07-15T10:33:05.525" v="210" actId="113"/>
        <pc:sldMkLst>
          <pc:docMk/>
          <pc:sldMk cId="0" sldId="259"/>
        </pc:sldMkLst>
        <pc:spChg chg="mod">
          <ac:chgData name="Priya Bhatia" userId="d9cd601c-2f61-4447-b1bb-6f5446f8117d" providerId="ADAL" clId="{7FDBD327-A1A7-4EF3-97E0-A3AE2C8EE0CD}" dt="2024-07-15T10:33:05.525" v="210" actId="113"/>
          <ac:spMkLst>
            <pc:docMk/>
            <pc:sldMk cId="0" sldId="259"/>
            <ac:spMk id="73" creationId="{00000000-0000-0000-0000-000000000000}"/>
          </ac:spMkLst>
        </pc:spChg>
      </pc:sldChg>
      <pc:sldChg chg="modSp mod">
        <pc:chgData name="Priya Bhatia" userId="d9cd601c-2f61-4447-b1bb-6f5446f8117d" providerId="ADAL" clId="{7FDBD327-A1A7-4EF3-97E0-A3AE2C8EE0CD}" dt="2024-07-15T10:53:07.597" v="290" actId="20577"/>
        <pc:sldMkLst>
          <pc:docMk/>
          <pc:sldMk cId="1040861912" sldId="262"/>
        </pc:sldMkLst>
        <pc:spChg chg="mod">
          <ac:chgData name="Priya Bhatia" userId="d9cd601c-2f61-4447-b1bb-6f5446f8117d" providerId="ADAL" clId="{7FDBD327-A1A7-4EF3-97E0-A3AE2C8EE0CD}" dt="2024-07-15T10:53:07.597" v="290" actId="20577"/>
          <ac:spMkLst>
            <pc:docMk/>
            <pc:sldMk cId="1040861912" sldId="262"/>
            <ac:spMk id="2" creationId="{CAA492F3-8A27-DD51-4EB7-E3B17049097A}"/>
          </ac:spMkLst>
        </pc:spChg>
      </pc:sldChg>
      <pc:sldChg chg="modSp mod">
        <pc:chgData name="Priya Bhatia" userId="d9cd601c-2f61-4447-b1bb-6f5446f8117d" providerId="ADAL" clId="{7FDBD327-A1A7-4EF3-97E0-A3AE2C8EE0CD}" dt="2024-07-15T08:06:31.488" v="104" actId="1076"/>
        <pc:sldMkLst>
          <pc:docMk/>
          <pc:sldMk cId="2639229027" sldId="263"/>
        </pc:sldMkLst>
        <pc:spChg chg="mod">
          <ac:chgData name="Priya Bhatia" userId="d9cd601c-2f61-4447-b1bb-6f5446f8117d" providerId="ADAL" clId="{7FDBD327-A1A7-4EF3-97E0-A3AE2C8EE0CD}" dt="2024-07-15T08:06:31.488" v="104" actId="1076"/>
          <ac:spMkLst>
            <pc:docMk/>
            <pc:sldMk cId="2639229027" sldId="263"/>
            <ac:spMk id="61" creationId="{00000000-0000-0000-0000-000000000000}"/>
          </ac:spMkLst>
        </pc:spChg>
      </pc:sldChg>
      <pc:sldChg chg="modSp mod">
        <pc:chgData name="Priya Bhatia" userId="d9cd601c-2f61-4447-b1bb-6f5446f8117d" providerId="ADAL" clId="{7FDBD327-A1A7-4EF3-97E0-A3AE2C8EE0CD}" dt="2024-07-15T07:46:53.994" v="27" actId="113"/>
        <pc:sldMkLst>
          <pc:docMk/>
          <pc:sldMk cId="1779782476" sldId="267"/>
        </pc:sldMkLst>
        <pc:spChg chg="mod">
          <ac:chgData name="Priya Bhatia" userId="d9cd601c-2f61-4447-b1bb-6f5446f8117d" providerId="ADAL" clId="{7FDBD327-A1A7-4EF3-97E0-A3AE2C8EE0CD}" dt="2024-07-15T07:46:53.994" v="27" actId="113"/>
          <ac:spMkLst>
            <pc:docMk/>
            <pc:sldMk cId="1779782476" sldId="267"/>
            <ac:spMk id="79" creationId="{00000000-0000-0000-0000-000000000000}"/>
          </ac:spMkLst>
        </pc:spChg>
      </pc:sldChg>
      <pc:sldChg chg="modSp mod">
        <pc:chgData name="Priya Bhatia" userId="d9cd601c-2f61-4447-b1bb-6f5446f8117d" providerId="ADAL" clId="{7FDBD327-A1A7-4EF3-97E0-A3AE2C8EE0CD}" dt="2024-07-15T10:47:38.415" v="220" actId="113"/>
        <pc:sldMkLst>
          <pc:docMk/>
          <pc:sldMk cId="12975769" sldId="279"/>
        </pc:sldMkLst>
        <pc:spChg chg="mod">
          <ac:chgData name="Priya Bhatia" userId="d9cd601c-2f61-4447-b1bb-6f5446f8117d" providerId="ADAL" clId="{7FDBD327-A1A7-4EF3-97E0-A3AE2C8EE0CD}" dt="2024-07-15T10:47:38.415" v="220" actId="113"/>
          <ac:spMkLst>
            <pc:docMk/>
            <pc:sldMk cId="12975769" sldId="279"/>
            <ac:spMk id="79" creationId="{00000000-0000-0000-0000-000000000000}"/>
          </ac:spMkLst>
        </pc:spChg>
      </pc:sldChg>
      <pc:sldChg chg="modSp mod">
        <pc:chgData name="Priya Bhatia" userId="d9cd601c-2f61-4447-b1bb-6f5446f8117d" providerId="ADAL" clId="{7FDBD327-A1A7-4EF3-97E0-A3AE2C8EE0CD}" dt="2024-07-15T07:52:08.380" v="67"/>
        <pc:sldMkLst>
          <pc:docMk/>
          <pc:sldMk cId="155312415" sldId="284"/>
        </pc:sldMkLst>
        <pc:graphicFrameChg chg="mod modGraphic">
          <ac:chgData name="Priya Bhatia" userId="d9cd601c-2f61-4447-b1bb-6f5446f8117d" providerId="ADAL" clId="{7FDBD327-A1A7-4EF3-97E0-A3AE2C8EE0CD}" dt="2024-07-15T07:52:08.380" v="67"/>
          <ac:graphicFrameMkLst>
            <pc:docMk/>
            <pc:sldMk cId="155312415" sldId="284"/>
            <ac:graphicFrameMk id="2" creationId="{6950F63C-6168-C104-8EAA-3402DE9E2748}"/>
          </ac:graphicFrameMkLst>
        </pc:graphicFrameChg>
      </pc:sldChg>
      <pc:sldChg chg="modSp mod">
        <pc:chgData name="Priya Bhatia" userId="d9cd601c-2f61-4447-b1bb-6f5446f8117d" providerId="ADAL" clId="{7FDBD327-A1A7-4EF3-97E0-A3AE2C8EE0CD}" dt="2024-07-15T08:04:25.664" v="73"/>
        <pc:sldMkLst>
          <pc:docMk/>
          <pc:sldMk cId="337934752" sldId="285"/>
        </pc:sldMkLst>
        <pc:graphicFrameChg chg="mod modGraphic">
          <ac:chgData name="Priya Bhatia" userId="d9cd601c-2f61-4447-b1bb-6f5446f8117d" providerId="ADAL" clId="{7FDBD327-A1A7-4EF3-97E0-A3AE2C8EE0CD}" dt="2024-07-15T08:04:25.664" v="73"/>
          <ac:graphicFrameMkLst>
            <pc:docMk/>
            <pc:sldMk cId="337934752" sldId="285"/>
            <ac:graphicFrameMk id="2" creationId="{6950F63C-6168-C104-8EAA-3402DE9E2748}"/>
          </ac:graphicFrameMkLst>
        </pc:graphicFrameChg>
      </pc:sldChg>
      <pc:sldChg chg="modSp mod">
        <pc:chgData name="Priya Bhatia" userId="d9cd601c-2f61-4447-b1bb-6f5446f8117d" providerId="ADAL" clId="{7FDBD327-A1A7-4EF3-97E0-A3AE2C8EE0CD}" dt="2024-07-15T07:50:49.666" v="62" actId="113"/>
        <pc:sldMkLst>
          <pc:docMk/>
          <pc:sldMk cId="321612415" sldId="286"/>
        </pc:sldMkLst>
        <pc:spChg chg="mod">
          <ac:chgData name="Priya Bhatia" userId="d9cd601c-2f61-4447-b1bb-6f5446f8117d" providerId="ADAL" clId="{7FDBD327-A1A7-4EF3-97E0-A3AE2C8EE0CD}" dt="2024-07-15T07:50:49.666" v="62" actId="113"/>
          <ac:spMkLst>
            <pc:docMk/>
            <pc:sldMk cId="321612415" sldId="286"/>
            <ac:spMk id="79" creationId="{00000000-0000-0000-0000-000000000000}"/>
          </ac:spMkLst>
        </pc:spChg>
      </pc:sldChg>
      <pc:sldChg chg="addSp delSp modSp mod">
        <pc:chgData name="Priya Bhatia" userId="d9cd601c-2f61-4447-b1bb-6f5446f8117d" providerId="ADAL" clId="{7FDBD327-A1A7-4EF3-97E0-A3AE2C8EE0CD}" dt="2024-07-15T10:43:27.022" v="219" actId="14100"/>
        <pc:sldMkLst>
          <pc:docMk/>
          <pc:sldMk cId="792566996" sldId="291"/>
        </pc:sldMkLst>
        <pc:spChg chg="mod">
          <ac:chgData name="Priya Bhatia" userId="d9cd601c-2f61-4447-b1bb-6f5446f8117d" providerId="ADAL" clId="{7FDBD327-A1A7-4EF3-97E0-A3AE2C8EE0CD}" dt="2024-07-15T07:51:36.906" v="65" actId="1076"/>
          <ac:spMkLst>
            <pc:docMk/>
            <pc:sldMk cId="792566996" sldId="291"/>
            <ac:spMk id="79" creationId="{00000000-0000-0000-0000-000000000000}"/>
          </ac:spMkLst>
        </pc:spChg>
        <pc:picChg chg="add mod">
          <ac:chgData name="Priya Bhatia" userId="d9cd601c-2f61-4447-b1bb-6f5446f8117d" providerId="ADAL" clId="{7FDBD327-A1A7-4EF3-97E0-A3AE2C8EE0CD}" dt="2024-07-15T10:43:27.022" v="219" actId="14100"/>
          <ac:picMkLst>
            <pc:docMk/>
            <pc:sldMk cId="792566996" sldId="291"/>
            <ac:picMk id="3" creationId="{9E6FF12B-C3FB-5763-CF3D-23C6B726FBB1}"/>
          </ac:picMkLst>
        </pc:picChg>
        <pc:picChg chg="del">
          <ac:chgData name="Priya Bhatia" userId="d9cd601c-2f61-4447-b1bb-6f5446f8117d" providerId="ADAL" clId="{7FDBD327-A1A7-4EF3-97E0-A3AE2C8EE0CD}" dt="2024-07-15T10:43:01.359" v="211" actId="478"/>
          <ac:picMkLst>
            <pc:docMk/>
            <pc:sldMk cId="792566996" sldId="291"/>
            <ac:picMk id="1026" creationId="{019753DE-4226-492C-6D7D-63405E8FECE2}"/>
          </ac:picMkLst>
        </pc:picChg>
      </pc:sldChg>
      <pc:sldChg chg="modSp mod">
        <pc:chgData name="Priya Bhatia" userId="d9cd601c-2f61-4447-b1bb-6f5446f8117d" providerId="ADAL" clId="{7FDBD327-A1A7-4EF3-97E0-A3AE2C8EE0CD}" dt="2024-07-15T08:04:46.947" v="77"/>
        <pc:sldMkLst>
          <pc:docMk/>
          <pc:sldMk cId="1710024357" sldId="294"/>
        </pc:sldMkLst>
        <pc:graphicFrameChg chg="mod modGraphic">
          <ac:chgData name="Priya Bhatia" userId="d9cd601c-2f61-4447-b1bb-6f5446f8117d" providerId="ADAL" clId="{7FDBD327-A1A7-4EF3-97E0-A3AE2C8EE0CD}" dt="2024-07-15T08:04:46.947" v="77"/>
          <ac:graphicFrameMkLst>
            <pc:docMk/>
            <pc:sldMk cId="1710024357" sldId="294"/>
            <ac:graphicFrameMk id="5" creationId="{351C3C45-0A86-AEBB-16BA-56A63DE708B4}"/>
          </ac:graphicFrameMkLst>
        </pc:graphicFrameChg>
      </pc:sldChg>
      <pc:sldChg chg="modSp mod">
        <pc:chgData name="Priya Bhatia" userId="d9cd601c-2f61-4447-b1bb-6f5446f8117d" providerId="ADAL" clId="{7FDBD327-A1A7-4EF3-97E0-A3AE2C8EE0CD}" dt="2024-07-15T08:05:32.848" v="91" actId="108"/>
        <pc:sldMkLst>
          <pc:docMk/>
          <pc:sldMk cId="488385352" sldId="296"/>
        </pc:sldMkLst>
        <pc:spChg chg="mod">
          <ac:chgData name="Priya Bhatia" userId="d9cd601c-2f61-4447-b1bb-6f5446f8117d" providerId="ADAL" clId="{7FDBD327-A1A7-4EF3-97E0-A3AE2C8EE0CD}" dt="2024-07-15T08:05:32.848" v="91" actId="108"/>
          <ac:spMkLst>
            <pc:docMk/>
            <pc:sldMk cId="488385352" sldId="296"/>
            <ac:spMk id="79" creationId="{00000000-0000-0000-0000-000000000000}"/>
          </ac:spMkLst>
        </pc:spChg>
      </pc:sldChg>
      <pc:sldChg chg="addSp modSp">
        <pc:chgData name="Priya Bhatia" userId="d9cd601c-2f61-4447-b1bb-6f5446f8117d" providerId="ADAL" clId="{7FDBD327-A1A7-4EF3-97E0-A3AE2C8EE0CD}" dt="2024-07-15T09:25:22.467" v="127"/>
        <pc:sldMkLst>
          <pc:docMk/>
          <pc:sldMk cId="2843078200" sldId="297"/>
        </pc:sldMkLst>
        <pc:picChg chg="add mod">
          <ac:chgData name="Priya Bhatia" userId="d9cd601c-2f61-4447-b1bb-6f5446f8117d" providerId="ADAL" clId="{7FDBD327-A1A7-4EF3-97E0-A3AE2C8EE0CD}" dt="2024-07-15T09:25:22.467" v="127"/>
          <ac:picMkLst>
            <pc:docMk/>
            <pc:sldMk cId="2843078200" sldId="297"/>
            <ac:picMk id="2" creationId="{AD832968-9B30-A174-B729-8153B22BF7AE}"/>
          </ac:picMkLst>
        </pc:picChg>
      </pc:sldChg>
      <pc:sldChg chg="modSp">
        <pc:chgData name="Priya Bhatia" userId="d9cd601c-2f61-4447-b1bb-6f5446f8117d" providerId="ADAL" clId="{7FDBD327-A1A7-4EF3-97E0-A3AE2C8EE0CD}" dt="2024-07-15T08:06:06.620" v="101" actId="20577"/>
        <pc:sldMkLst>
          <pc:docMk/>
          <pc:sldMk cId="3131562295" sldId="298"/>
        </pc:sldMkLst>
        <pc:graphicFrameChg chg="mod">
          <ac:chgData name="Priya Bhatia" userId="d9cd601c-2f61-4447-b1bb-6f5446f8117d" providerId="ADAL" clId="{7FDBD327-A1A7-4EF3-97E0-A3AE2C8EE0CD}" dt="2024-07-15T08:06:06.620" v="101" actId="20577"/>
          <ac:graphicFrameMkLst>
            <pc:docMk/>
            <pc:sldMk cId="3131562295" sldId="298"/>
            <ac:graphicFrameMk id="8" creationId="{8F7AD185-FB7F-22C4-E7E0-BC762028C121}"/>
          </ac:graphicFrameMkLst>
        </pc:graphicFrameChg>
      </pc:sldChg>
      <pc:sldChg chg="addSp delSp modSp mod">
        <pc:chgData name="Priya Bhatia" userId="d9cd601c-2f61-4447-b1bb-6f5446f8117d" providerId="ADAL" clId="{7FDBD327-A1A7-4EF3-97E0-A3AE2C8EE0CD}" dt="2024-07-15T08:56:19.126" v="109" actId="21"/>
        <pc:sldMkLst>
          <pc:docMk/>
          <pc:sldMk cId="4251084253" sldId="300"/>
        </pc:sldMkLst>
        <pc:picChg chg="add del mod">
          <ac:chgData name="Priya Bhatia" userId="d9cd601c-2f61-4447-b1bb-6f5446f8117d" providerId="ADAL" clId="{7FDBD327-A1A7-4EF3-97E0-A3AE2C8EE0CD}" dt="2024-07-15T08:56:19.126" v="109" actId="21"/>
          <ac:picMkLst>
            <pc:docMk/>
            <pc:sldMk cId="4251084253" sldId="300"/>
            <ac:picMk id="22" creationId="{820607A0-7F4F-60B0-F554-F8D97C193F99}"/>
          </ac:picMkLst>
        </pc:picChg>
      </pc:sldChg>
      <pc:sldChg chg="modSp mod">
        <pc:chgData name="Priya Bhatia" userId="d9cd601c-2f61-4447-b1bb-6f5446f8117d" providerId="ADAL" clId="{7FDBD327-A1A7-4EF3-97E0-A3AE2C8EE0CD}" dt="2024-07-15T07:46:06.078" v="21" actId="108"/>
        <pc:sldMkLst>
          <pc:docMk/>
          <pc:sldMk cId="4051205469" sldId="304"/>
        </pc:sldMkLst>
        <pc:spChg chg="mod">
          <ac:chgData name="Priya Bhatia" userId="d9cd601c-2f61-4447-b1bb-6f5446f8117d" providerId="ADAL" clId="{7FDBD327-A1A7-4EF3-97E0-A3AE2C8EE0CD}" dt="2024-07-15T07:46:06.078" v="21" actId="108"/>
          <ac:spMkLst>
            <pc:docMk/>
            <pc:sldMk cId="4051205469" sldId="304"/>
            <ac:spMk id="73" creationId="{00000000-0000-0000-0000-000000000000}"/>
          </ac:spMkLst>
        </pc:spChg>
      </pc:sldChg>
      <pc:sldChg chg="modSp mod">
        <pc:chgData name="Priya Bhatia" userId="d9cd601c-2f61-4447-b1bb-6f5446f8117d" providerId="ADAL" clId="{7FDBD327-A1A7-4EF3-97E0-A3AE2C8EE0CD}" dt="2024-07-15T09:20:45.287" v="126" actId="20577"/>
        <pc:sldMkLst>
          <pc:docMk/>
          <pc:sldMk cId="963672694" sldId="306"/>
        </pc:sldMkLst>
        <pc:graphicFrameChg chg="modGraphic">
          <ac:chgData name="Priya Bhatia" userId="d9cd601c-2f61-4447-b1bb-6f5446f8117d" providerId="ADAL" clId="{7FDBD327-A1A7-4EF3-97E0-A3AE2C8EE0CD}" dt="2024-07-15T09:20:45.287" v="126" actId="20577"/>
          <ac:graphicFrameMkLst>
            <pc:docMk/>
            <pc:sldMk cId="963672694" sldId="306"/>
            <ac:graphicFrameMk id="5" creationId="{351C3C45-0A86-AEBB-16BA-56A63DE708B4}"/>
          </ac:graphicFrameMkLst>
        </pc:graphicFrameChg>
      </pc:sldChg>
      <pc:sldChg chg="modSp mod">
        <pc:chgData name="Priya Bhatia" userId="d9cd601c-2f61-4447-b1bb-6f5446f8117d" providerId="ADAL" clId="{7FDBD327-A1A7-4EF3-97E0-A3AE2C8EE0CD}" dt="2024-07-15T09:46:15.922" v="131" actId="255"/>
        <pc:sldMkLst>
          <pc:docMk/>
          <pc:sldMk cId="3554531182" sldId="307"/>
        </pc:sldMkLst>
        <pc:spChg chg="mod">
          <ac:chgData name="Priya Bhatia" userId="d9cd601c-2f61-4447-b1bb-6f5446f8117d" providerId="ADAL" clId="{7FDBD327-A1A7-4EF3-97E0-A3AE2C8EE0CD}" dt="2024-07-15T09:46:15.922" v="131" actId="255"/>
          <ac:spMkLst>
            <pc:docMk/>
            <pc:sldMk cId="3554531182" sldId="307"/>
            <ac:spMk id="60" creationId="{00000000-0000-0000-0000-000000000000}"/>
          </ac:spMkLst>
        </pc:spChg>
      </pc:sldChg>
      <pc:sldChg chg="addSp delSp modSp add del mod">
        <pc:chgData name="Priya Bhatia" userId="d9cd601c-2f61-4447-b1bb-6f5446f8117d" providerId="ADAL" clId="{7FDBD327-A1A7-4EF3-97E0-A3AE2C8EE0CD}" dt="2024-07-15T10:59:52.279" v="357" actId="2696"/>
        <pc:sldMkLst>
          <pc:docMk/>
          <pc:sldMk cId="3878127793" sldId="308"/>
        </pc:sldMkLst>
        <pc:spChg chg="add del">
          <ac:chgData name="Priya Bhatia" userId="d9cd601c-2f61-4447-b1bb-6f5446f8117d" providerId="ADAL" clId="{7FDBD327-A1A7-4EF3-97E0-A3AE2C8EE0CD}" dt="2024-07-15T10:55:55.314" v="294" actId="22"/>
          <ac:spMkLst>
            <pc:docMk/>
            <pc:sldMk cId="3878127793" sldId="308"/>
            <ac:spMk id="4" creationId="{AA66AA09-A593-9C50-B7E0-2159E241076B}"/>
          </ac:spMkLst>
        </pc:spChg>
        <pc:spChg chg="add del mod">
          <ac:chgData name="Priya Bhatia" userId="d9cd601c-2f61-4447-b1bb-6f5446f8117d" providerId="ADAL" clId="{7FDBD327-A1A7-4EF3-97E0-A3AE2C8EE0CD}" dt="2024-07-15T10:59:41.993" v="352"/>
          <ac:spMkLst>
            <pc:docMk/>
            <pc:sldMk cId="3878127793" sldId="308"/>
            <ac:spMk id="6" creationId="{6C3B2A30-BBCE-C632-7E8D-FD87787C518E}"/>
          </ac:spMkLst>
        </pc:spChg>
        <pc:spChg chg="mod">
          <ac:chgData name="Priya Bhatia" userId="d9cd601c-2f61-4447-b1bb-6f5446f8117d" providerId="ADAL" clId="{7FDBD327-A1A7-4EF3-97E0-A3AE2C8EE0CD}" dt="2024-07-15T10:57:26.711" v="335" actId="20577"/>
          <ac:spMkLst>
            <pc:docMk/>
            <pc:sldMk cId="3878127793" sldId="308"/>
            <ac:spMk id="78" creationId="{00000000-0000-0000-0000-000000000000}"/>
          </ac:spMkLst>
        </pc:spChg>
        <pc:graphicFrameChg chg="del">
          <ac:chgData name="Priya Bhatia" userId="d9cd601c-2f61-4447-b1bb-6f5446f8117d" providerId="ADAL" clId="{7FDBD327-A1A7-4EF3-97E0-A3AE2C8EE0CD}" dt="2024-07-15T10:55:44.292" v="292" actId="478"/>
          <ac:graphicFrameMkLst>
            <pc:docMk/>
            <pc:sldMk cId="3878127793" sldId="308"/>
            <ac:graphicFrameMk id="2" creationId="{6950F63C-6168-C104-8EAA-3402DE9E2748}"/>
          </ac:graphicFrameMkLst>
        </pc:graphicFrameChg>
      </pc:sldChg>
      <pc:sldChg chg="add del ord">
        <pc:chgData name="Priya Bhatia" userId="d9cd601c-2f61-4447-b1bb-6f5446f8117d" providerId="ADAL" clId="{7FDBD327-A1A7-4EF3-97E0-A3AE2C8EE0CD}" dt="2024-07-15T10:59:18.668" v="346" actId="47"/>
        <pc:sldMkLst>
          <pc:docMk/>
          <pc:sldMk cId="3270145291" sldId="309"/>
        </pc:sldMkLst>
      </pc:sldChg>
      <pc:sldChg chg="addSp delSp modSp add mod ord">
        <pc:chgData name="Priya Bhatia" userId="d9cd601c-2f61-4447-b1bb-6f5446f8117d" providerId="ADAL" clId="{7FDBD327-A1A7-4EF3-97E0-A3AE2C8EE0CD}" dt="2024-07-15T11:31:16.835" v="689"/>
        <pc:sldMkLst>
          <pc:docMk/>
          <pc:sldMk cId="3749346999" sldId="309"/>
        </pc:sldMkLst>
        <pc:spChg chg="add del">
          <ac:chgData name="Priya Bhatia" userId="d9cd601c-2f61-4447-b1bb-6f5446f8117d" providerId="ADAL" clId="{7FDBD327-A1A7-4EF3-97E0-A3AE2C8EE0CD}" dt="2024-07-15T11:06:50.680" v="488" actId="22"/>
          <ac:spMkLst>
            <pc:docMk/>
            <pc:sldMk cId="3749346999" sldId="309"/>
            <ac:spMk id="4" creationId="{561A8586-D43C-FFED-1B93-19C3EE401DC3}"/>
          </ac:spMkLst>
        </pc:spChg>
        <pc:spChg chg="mod">
          <ac:chgData name="Priya Bhatia" userId="d9cd601c-2f61-4447-b1bb-6f5446f8117d" providerId="ADAL" clId="{7FDBD327-A1A7-4EF3-97E0-A3AE2C8EE0CD}" dt="2024-07-15T11:00:00.570" v="358"/>
          <ac:spMkLst>
            <pc:docMk/>
            <pc:sldMk cId="3749346999" sldId="309"/>
            <ac:spMk id="78" creationId="{00000000-0000-0000-0000-000000000000}"/>
          </ac:spMkLst>
        </pc:spChg>
        <pc:spChg chg="del mod">
          <ac:chgData name="Priya Bhatia" userId="d9cd601c-2f61-4447-b1bb-6f5446f8117d" providerId="ADAL" clId="{7FDBD327-A1A7-4EF3-97E0-A3AE2C8EE0CD}" dt="2024-07-15T11:30:25.947" v="679" actId="478"/>
          <ac:spMkLst>
            <pc:docMk/>
            <pc:sldMk cId="3749346999" sldId="309"/>
            <ac:spMk id="79" creationId="{00000000-0000-0000-0000-000000000000}"/>
          </ac:spMkLst>
        </pc:spChg>
        <pc:graphicFrameChg chg="add del modGraphic">
          <ac:chgData name="Priya Bhatia" userId="d9cd601c-2f61-4447-b1bb-6f5446f8117d" providerId="ADAL" clId="{7FDBD327-A1A7-4EF3-97E0-A3AE2C8EE0CD}" dt="2024-07-15T11:06:44.815" v="486" actId="1032"/>
          <ac:graphicFrameMkLst>
            <pc:docMk/>
            <pc:sldMk cId="3749346999" sldId="309"/>
            <ac:graphicFrameMk id="2" creationId="{1BBBB76C-7F1C-2AE8-93D5-FB09B9FF4B52}"/>
          </ac:graphicFrameMkLst>
        </pc:graphicFrameChg>
        <pc:graphicFrameChg chg="add del">
          <ac:chgData name="Priya Bhatia" userId="d9cd601c-2f61-4447-b1bb-6f5446f8117d" providerId="ADAL" clId="{7FDBD327-A1A7-4EF3-97E0-A3AE2C8EE0CD}" dt="2024-07-15T11:25:37.058" v="544"/>
          <ac:graphicFrameMkLst>
            <pc:docMk/>
            <pc:sldMk cId="3749346999" sldId="309"/>
            <ac:graphicFrameMk id="5" creationId="{EE4D7B51-3B7F-4C49-92B0-FD24A3490116}"/>
          </ac:graphicFrameMkLst>
        </pc:graphicFrameChg>
        <pc:graphicFrameChg chg="add mod modGraphic">
          <ac:chgData name="Priya Bhatia" userId="d9cd601c-2f61-4447-b1bb-6f5446f8117d" providerId="ADAL" clId="{7FDBD327-A1A7-4EF3-97E0-A3AE2C8EE0CD}" dt="2024-07-15T11:31:16.835" v="689"/>
          <ac:graphicFrameMkLst>
            <pc:docMk/>
            <pc:sldMk cId="3749346999" sldId="309"/>
            <ac:graphicFrameMk id="6" creationId="{69251F96-975B-F804-A6EA-08B15CC2489C}"/>
          </ac:graphicFrameMkLst>
        </pc:graphicFrameChg>
        <pc:picChg chg="del">
          <ac:chgData name="Priya Bhatia" userId="d9cd601c-2f61-4447-b1bb-6f5446f8117d" providerId="ADAL" clId="{7FDBD327-A1A7-4EF3-97E0-A3AE2C8EE0CD}" dt="2024-07-15T10:59:49.298" v="356" actId="478"/>
          <ac:picMkLst>
            <pc:docMk/>
            <pc:sldMk cId="3749346999" sldId="309"/>
            <ac:picMk id="3" creationId="{7AE5E3DE-205C-CA42-5F71-63147EAEA9E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2BBA57-8983-4A5A-B88C-ABC1734478F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C6F09499-FD36-4BDA-9C81-7086201E80CE}">
      <dgm:prSet phldrT="[Text]"/>
      <dgm:spPr/>
      <dgm:t>
        <a:bodyPr/>
        <a:lstStyle/>
        <a:p>
          <a:r>
            <a:rPr lang="en-IN" b="1" dirty="0"/>
            <a:t>Elevate Periodic Customer Feedback affirmed</a:t>
          </a:r>
        </a:p>
      </dgm:t>
    </dgm:pt>
    <dgm:pt modelId="{6128A95C-F310-4AF9-8F81-DA121A0B5A67}" type="parTrans" cxnId="{E3F4B319-A494-4396-B03D-6870B397A7CC}">
      <dgm:prSet/>
      <dgm:spPr/>
      <dgm:t>
        <a:bodyPr/>
        <a:lstStyle/>
        <a:p>
          <a:endParaRPr lang="en-IN"/>
        </a:p>
      </dgm:t>
    </dgm:pt>
    <dgm:pt modelId="{142B47F2-C6E0-4789-B27E-F07A88BC5181}" type="sibTrans" cxnId="{E3F4B319-A494-4396-B03D-6870B397A7CC}">
      <dgm:prSet/>
      <dgm:spPr/>
      <dgm:t>
        <a:bodyPr/>
        <a:lstStyle/>
        <a:p>
          <a:endParaRPr lang="en-IN"/>
        </a:p>
      </dgm:t>
    </dgm:pt>
    <dgm:pt modelId="{229F3EB9-33C7-491B-BAE7-17713E4F8B74}">
      <dgm:prSet phldrT="[Text]"/>
      <dgm:spPr/>
      <dgm:t>
        <a:bodyPr/>
        <a:lstStyle/>
        <a:p>
          <a:r>
            <a:rPr lang="en-IN" dirty="0"/>
            <a:t>TW role as pivotal</a:t>
          </a:r>
        </a:p>
      </dgm:t>
    </dgm:pt>
    <dgm:pt modelId="{860BA582-AF72-4D77-89B6-051B0AEFE0A8}" type="parTrans" cxnId="{99DEF3EB-A5A9-47B3-9831-3F2BE406A7D0}">
      <dgm:prSet/>
      <dgm:spPr/>
      <dgm:t>
        <a:bodyPr/>
        <a:lstStyle/>
        <a:p>
          <a:endParaRPr lang="en-IN"/>
        </a:p>
      </dgm:t>
    </dgm:pt>
    <dgm:pt modelId="{B93B5EA8-1425-4A3C-A873-9D2493AD19CF}" type="sibTrans" cxnId="{99DEF3EB-A5A9-47B3-9831-3F2BE406A7D0}">
      <dgm:prSet/>
      <dgm:spPr/>
      <dgm:t>
        <a:bodyPr/>
        <a:lstStyle/>
        <a:p>
          <a:endParaRPr lang="en-IN"/>
        </a:p>
      </dgm:t>
    </dgm:pt>
    <dgm:pt modelId="{F978F2CE-9558-4655-A32B-6ABA111D162B}">
      <dgm:prSet phldrT="[Text]" custT="1"/>
      <dgm:spPr/>
      <dgm:t>
        <a:bodyPr/>
        <a:lstStyle/>
        <a:p>
          <a:r>
            <a:rPr lang="en-US" sz="700" kern="1200" dirty="0">
              <a:solidFill>
                <a:srgbClr val="FFFFFF"/>
              </a:solidFill>
              <a:latin typeface="Arial"/>
              <a:ea typeface="+mn-ea"/>
              <a:cs typeface="+mn-cs"/>
              <a:sym typeface="Arial"/>
            </a:rPr>
            <a:t>TW enhances the usability, accessibility, and value of the Knowledge Management System (KMS)</a:t>
          </a:r>
          <a:endParaRPr lang="en-IN" sz="700" kern="1200" dirty="0">
            <a:solidFill>
              <a:srgbClr val="FFFFFF"/>
            </a:solidFill>
            <a:latin typeface="Arial"/>
            <a:ea typeface="+mn-ea"/>
            <a:cs typeface="+mn-cs"/>
          </a:endParaRPr>
        </a:p>
      </dgm:t>
    </dgm:pt>
    <dgm:pt modelId="{EAE926A4-7EE0-4626-A19C-2CB0FC327813}" type="parTrans" cxnId="{1A902355-4E37-423B-AE21-74F764ABFA80}">
      <dgm:prSet/>
      <dgm:spPr/>
      <dgm:t>
        <a:bodyPr/>
        <a:lstStyle/>
        <a:p>
          <a:endParaRPr lang="en-IN"/>
        </a:p>
      </dgm:t>
    </dgm:pt>
    <dgm:pt modelId="{BA6918EC-CAD8-4FB7-BD6B-EEA134E81A95}" type="sibTrans" cxnId="{1A902355-4E37-423B-AE21-74F764ABFA80}">
      <dgm:prSet/>
      <dgm:spPr/>
      <dgm:t>
        <a:bodyPr/>
        <a:lstStyle/>
        <a:p>
          <a:endParaRPr lang="en-IN"/>
        </a:p>
      </dgm:t>
    </dgm:pt>
    <dgm:pt modelId="{39C945ED-19C8-4E8A-A325-262F88012A3A}">
      <dgm:prSet phldrT="[Text]" custT="1"/>
      <dgm:spPr/>
      <dgm:t>
        <a:bodyPr/>
        <a:lstStyle/>
        <a:p>
          <a:r>
            <a:rPr lang="en-US" sz="700" kern="1200" dirty="0">
              <a:solidFill>
                <a:srgbClr val="FFFFFF"/>
              </a:solidFill>
              <a:latin typeface="Arial"/>
              <a:ea typeface="+mn-ea"/>
              <a:cs typeface="+mn-cs"/>
              <a:sym typeface="Arial"/>
            </a:rPr>
            <a:t>create, organize, update, and maintain content for effective knowledge distribution</a:t>
          </a:r>
          <a:endParaRPr lang="en-IN" sz="700" kern="1200" dirty="0">
            <a:solidFill>
              <a:srgbClr val="FFFFFF"/>
            </a:solidFill>
            <a:latin typeface="Arial"/>
            <a:ea typeface="+mn-ea"/>
            <a:cs typeface="+mn-cs"/>
          </a:endParaRPr>
        </a:p>
      </dgm:t>
    </dgm:pt>
    <dgm:pt modelId="{140B5B9D-0F36-4C85-8455-3E80D90D5955}" type="parTrans" cxnId="{E277F385-AB41-4CAD-A58F-6B83B3DB43D7}">
      <dgm:prSet/>
      <dgm:spPr/>
      <dgm:t>
        <a:bodyPr/>
        <a:lstStyle/>
        <a:p>
          <a:endParaRPr lang="en-IN"/>
        </a:p>
      </dgm:t>
    </dgm:pt>
    <dgm:pt modelId="{E80D6786-80A8-469E-87AF-3EDD0BDF87BD}" type="sibTrans" cxnId="{E277F385-AB41-4CAD-A58F-6B83B3DB43D7}">
      <dgm:prSet/>
      <dgm:spPr/>
      <dgm:t>
        <a:bodyPr/>
        <a:lstStyle/>
        <a:p>
          <a:endParaRPr lang="en-IN"/>
        </a:p>
      </dgm:t>
    </dgm:pt>
    <dgm:pt modelId="{7BBAD648-0A8E-458C-9808-1CF912568B09}">
      <dgm:prSet phldrT="[Text]" custT="1"/>
      <dgm:spPr/>
      <dgm:t>
        <a:bodyPr/>
        <a:lstStyle/>
        <a:p>
          <a:r>
            <a:rPr lang="en-US" sz="700" kern="1200" dirty="0">
              <a:solidFill>
                <a:srgbClr val="FFFFFF"/>
              </a:solidFill>
              <a:latin typeface="Arial"/>
              <a:ea typeface="+mn-ea"/>
              <a:cs typeface="+mn-cs"/>
              <a:sym typeface="Arial"/>
            </a:rPr>
            <a:t>expertise in crafting clear, user-focused guides is indispensable for KMS users.</a:t>
          </a:r>
          <a:endParaRPr lang="en-IN" sz="700" kern="1200" dirty="0">
            <a:solidFill>
              <a:srgbClr val="FFFFFF"/>
            </a:solidFill>
            <a:latin typeface="Arial"/>
            <a:ea typeface="+mn-ea"/>
            <a:cs typeface="+mn-cs"/>
          </a:endParaRPr>
        </a:p>
      </dgm:t>
    </dgm:pt>
    <dgm:pt modelId="{6257D3CE-E5E1-4696-998E-F52B75FA01E0}" type="parTrans" cxnId="{E02FDA1A-4345-448E-81A9-2F54DDBE69EC}">
      <dgm:prSet/>
      <dgm:spPr/>
      <dgm:t>
        <a:bodyPr/>
        <a:lstStyle/>
        <a:p>
          <a:endParaRPr lang="en-IN"/>
        </a:p>
      </dgm:t>
    </dgm:pt>
    <dgm:pt modelId="{D054F70D-72CA-429E-9475-2367287038C6}" type="sibTrans" cxnId="{E02FDA1A-4345-448E-81A9-2F54DDBE69EC}">
      <dgm:prSet/>
      <dgm:spPr/>
      <dgm:t>
        <a:bodyPr/>
        <a:lstStyle/>
        <a:p>
          <a:endParaRPr lang="en-IN"/>
        </a:p>
      </dgm:t>
    </dgm:pt>
    <dgm:pt modelId="{4C35ACD7-300A-4685-9BDB-F293507EECE9}" type="pres">
      <dgm:prSet presAssocID="{342BBA57-8983-4A5A-B88C-ABC1734478F6}" presName="Name0" presStyleCnt="0">
        <dgm:presLayoutVars>
          <dgm:chMax val="1"/>
          <dgm:dir/>
          <dgm:animLvl val="ctr"/>
          <dgm:resizeHandles val="exact"/>
        </dgm:presLayoutVars>
      </dgm:prSet>
      <dgm:spPr/>
    </dgm:pt>
    <dgm:pt modelId="{66C1942D-A6CC-44BC-A40C-41A7A8ED11C0}" type="pres">
      <dgm:prSet presAssocID="{C6F09499-FD36-4BDA-9C81-7086201E80CE}" presName="centerShape" presStyleLbl="node0" presStyleIdx="0" presStyleCnt="1" custScaleX="118560" custScaleY="94207"/>
      <dgm:spPr/>
    </dgm:pt>
    <dgm:pt modelId="{AFCF570C-794F-4715-A51F-D2626008C8B3}" type="pres">
      <dgm:prSet presAssocID="{229F3EB9-33C7-491B-BAE7-17713E4F8B74}" presName="node" presStyleLbl="node1" presStyleIdx="0" presStyleCnt="4" custScaleX="139944" custScaleY="135487">
        <dgm:presLayoutVars>
          <dgm:bulletEnabled val="1"/>
        </dgm:presLayoutVars>
      </dgm:prSet>
      <dgm:spPr/>
    </dgm:pt>
    <dgm:pt modelId="{D8C1A6B1-0137-4BEE-87F4-E91EC9708FAD}" type="pres">
      <dgm:prSet presAssocID="{229F3EB9-33C7-491B-BAE7-17713E4F8B74}" presName="dummy" presStyleCnt="0"/>
      <dgm:spPr/>
    </dgm:pt>
    <dgm:pt modelId="{09010FC3-1471-4A9B-808B-A9E3D24F79AB}" type="pres">
      <dgm:prSet presAssocID="{B93B5EA8-1425-4A3C-A873-9D2493AD19CF}" presName="sibTrans" presStyleLbl="sibTrans2D1" presStyleIdx="0" presStyleCnt="4"/>
      <dgm:spPr/>
    </dgm:pt>
    <dgm:pt modelId="{79CFD0EE-4AA4-46E5-A385-B229D158658C}" type="pres">
      <dgm:prSet presAssocID="{F978F2CE-9558-4655-A32B-6ABA111D162B}" presName="node" presStyleLbl="node1" presStyleIdx="1" presStyleCnt="4" custScaleX="136747" custScaleY="118817">
        <dgm:presLayoutVars>
          <dgm:bulletEnabled val="1"/>
        </dgm:presLayoutVars>
      </dgm:prSet>
      <dgm:spPr/>
    </dgm:pt>
    <dgm:pt modelId="{A5691B5B-4878-4432-A3FE-61FCE3FE5B6D}" type="pres">
      <dgm:prSet presAssocID="{F978F2CE-9558-4655-A32B-6ABA111D162B}" presName="dummy" presStyleCnt="0"/>
      <dgm:spPr/>
    </dgm:pt>
    <dgm:pt modelId="{1D2BA773-F3FF-43F0-A1D4-BB3B93457FF7}" type="pres">
      <dgm:prSet presAssocID="{BA6918EC-CAD8-4FB7-BD6B-EEA134E81A95}" presName="sibTrans" presStyleLbl="sibTrans2D1" presStyleIdx="1" presStyleCnt="4"/>
      <dgm:spPr/>
    </dgm:pt>
    <dgm:pt modelId="{5FD05D4F-F964-42F8-9438-B50F45F7F4FA}" type="pres">
      <dgm:prSet presAssocID="{39C945ED-19C8-4E8A-A325-262F88012A3A}" presName="node" presStyleLbl="node1" presStyleIdx="2" presStyleCnt="4" custScaleX="137503" custScaleY="119890">
        <dgm:presLayoutVars>
          <dgm:bulletEnabled val="1"/>
        </dgm:presLayoutVars>
      </dgm:prSet>
      <dgm:spPr/>
    </dgm:pt>
    <dgm:pt modelId="{B1E585AC-7352-4254-8AA8-B29B54096D71}" type="pres">
      <dgm:prSet presAssocID="{39C945ED-19C8-4E8A-A325-262F88012A3A}" presName="dummy" presStyleCnt="0"/>
      <dgm:spPr/>
    </dgm:pt>
    <dgm:pt modelId="{6ACBC6C7-05E9-4D0E-A812-7FF163653A31}" type="pres">
      <dgm:prSet presAssocID="{E80D6786-80A8-469E-87AF-3EDD0BDF87BD}" presName="sibTrans" presStyleLbl="sibTrans2D1" presStyleIdx="2" presStyleCnt="4"/>
      <dgm:spPr/>
    </dgm:pt>
    <dgm:pt modelId="{97709C4A-1D53-4718-AC37-8A89C802F93D}" type="pres">
      <dgm:prSet presAssocID="{7BBAD648-0A8E-458C-9808-1CF912568B09}" presName="node" presStyleLbl="node1" presStyleIdx="3" presStyleCnt="4" custScaleX="132666" custScaleY="127089">
        <dgm:presLayoutVars>
          <dgm:bulletEnabled val="1"/>
        </dgm:presLayoutVars>
      </dgm:prSet>
      <dgm:spPr/>
    </dgm:pt>
    <dgm:pt modelId="{B26D399F-D1D4-47FF-B091-7CEF3F5CDE92}" type="pres">
      <dgm:prSet presAssocID="{7BBAD648-0A8E-458C-9808-1CF912568B09}" presName="dummy" presStyleCnt="0"/>
      <dgm:spPr/>
    </dgm:pt>
    <dgm:pt modelId="{A76097B3-8DB1-4998-B7CB-EB14406AB8AE}" type="pres">
      <dgm:prSet presAssocID="{D054F70D-72CA-429E-9475-2367287038C6}" presName="sibTrans" presStyleLbl="sibTrans2D1" presStyleIdx="3" presStyleCnt="4"/>
      <dgm:spPr/>
    </dgm:pt>
  </dgm:ptLst>
  <dgm:cxnLst>
    <dgm:cxn modelId="{E3F4B319-A494-4396-B03D-6870B397A7CC}" srcId="{342BBA57-8983-4A5A-B88C-ABC1734478F6}" destId="{C6F09499-FD36-4BDA-9C81-7086201E80CE}" srcOrd="0" destOrd="0" parTransId="{6128A95C-F310-4AF9-8F81-DA121A0B5A67}" sibTransId="{142B47F2-C6E0-4789-B27E-F07A88BC5181}"/>
    <dgm:cxn modelId="{E02FDA1A-4345-448E-81A9-2F54DDBE69EC}" srcId="{C6F09499-FD36-4BDA-9C81-7086201E80CE}" destId="{7BBAD648-0A8E-458C-9808-1CF912568B09}" srcOrd="3" destOrd="0" parTransId="{6257D3CE-E5E1-4696-998E-F52B75FA01E0}" sibTransId="{D054F70D-72CA-429E-9475-2367287038C6}"/>
    <dgm:cxn modelId="{B63A7E1F-AD99-477B-9B60-FB608139EEB0}" type="presOf" srcId="{E80D6786-80A8-469E-87AF-3EDD0BDF87BD}" destId="{6ACBC6C7-05E9-4D0E-A812-7FF163653A31}" srcOrd="0" destOrd="0" presId="urn:microsoft.com/office/officeart/2005/8/layout/radial6"/>
    <dgm:cxn modelId="{90DAEE2B-A86D-431F-A41C-E357B6239742}" type="presOf" srcId="{D054F70D-72CA-429E-9475-2367287038C6}" destId="{A76097B3-8DB1-4998-B7CB-EB14406AB8AE}" srcOrd="0" destOrd="0" presId="urn:microsoft.com/office/officeart/2005/8/layout/radial6"/>
    <dgm:cxn modelId="{9F8F4834-70E6-42F8-B373-84697F648CAD}" type="presOf" srcId="{BA6918EC-CAD8-4FB7-BD6B-EEA134E81A95}" destId="{1D2BA773-F3FF-43F0-A1D4-BB3B93457FF7}" srcOrd="0" destOrd="0" presId="urn:microsoft.com/office/officeart/2005/8/layout/radial6"/>
    <dgm:cxn modelId="{C6262A39-FFEF-4C1B-911D-D47237E0E970}" type="presOf" srcId="{B93B5EA8-1425-4A3C-A873-9D2493AD19CF}" destId="{09010FC3-1471-4A9B-808B-A9E3D24F79AB}" srcOrd="0" destOrd="0" presId="urn:microsoft.com/office/officeart/2005/8/layout/radial6"/>
    <dgm:cxn modelId="{508C8D3F-5501-483A-9036-66DF02FE13EB}" type="presOf" srcId="{C6F09499-FD36-4BDA-9C81-7086201E80CE}" destId="{66C1942D-A6CC-44BC-A40C-41A7A8ED11C0}" srcOrd="0" destOrd="0" presId="urn:microsoft.com/office/officeart/2005/8/layout/radial6"/>
    <dgm:cxn modelId="{1A902355-4E37-423B-AE21-74F764ABFA80}" srcId="{C6F09499-FD36-4BDA-9C81-7086201E80CE}" destId="{F978F2CE-9558-4655-A32B-6ABA111D162B}" srcOrd="1" destOrd="0" parTransId="{EAE926A4-7EE0-4626-A19C-2CB0FC327813}" sibTransId="{BA6918EC-CAD8-4FB7-BD6B-EEA134E81A95}"/>
    <dgm:cxn modelId="{E277F385-AB41-4CAD-A58F-6B83B3DB43D7}" srcId="{C6F09499-FD36-4BDA-9C81-7086201E80CE}" destId="{39C945ED-19C8-4E8A-A325-262F88012A3A}" srcOrd="2" destOrd="0" parTransId="{140B5B9D-0F36-4C85-8455-3E80D90D5955}" sibTransId="{E80D6786-80A8-469E-87AF-3EDD0BDF87BD}"/>
    <dgm:cxn modelId="{B60689C0-A3EA-41E5-90C9-202BABD4ECDC}" type="presOf" srcId="{F978F2CE-9558-4655-A32B-6ABA111D162B}" destId="{79CFD0EE-4AA4-46E5-A385-B229D158658C}" srcOrd="0" destOrd="0" presId="urn:microsoft.com/office/officeart/2005/8/layout/radial6"/>
    <dgm:cxn modelId="{2CC77DC7-108A-477F-AEAE-351FCC19A461}" type="presOf" srcId="{39C945ED-19C8-4E8A-A325-262F88012A3A}" destId="{5FD05D4F-F964-42F8-9438-B50F45F7F4FA}" srcOrd="0" destOrd="0" presId="urn:microsoft.com/office/officeart/2005/8/layout/radial6"/>
    <dgm:cxn modelId="{079E0FC8-54D2-4487-9823-D462C1B8D8E1}" type="presOf" srcId="{229F3EB9-33C7-491B-BAE7-17713E4F8B74}" destId="{AFCF570C-794F-4715-A51F-D2626008C8B3}" srcOrd="0" destOrd="0" presId="urn:microsoft.com/office/officeart/2005/8/layout/radial6"/>
    <dgm:cxn modelId="{B0EF58DD-9B9C-4EDB-A091-552DFBB503D8}" type="presOf" srcId="{342BBA57-8983-4A5A-B88C-ABC1734478F6}" destId="{4C35ACD7-300A-4685-9BDB-F293507EECE9}" srcOrd="0" destOrd="0" presId="urn:microsoft.com/office/officeart/2005/8/layout/radial6"/>
    <dgm:cxn modelId="{99DEF3EB-A5A9-47B3-9831-3F2BE406A7D0}" srcId="{C6F09499-FD36-4BDA-9C81-7086201E80CE}" destId="{229F3EB9-33C7-491B-BAE7-17713E4F8B74}" srcOrd="0" destOrd="0" parTransId="{860BA582-AF72-4D77-89B6-051B0AEFE0A8}" sibTransId="{B93B5EA8-1425-4A3C-A873-9D2493AD19CF}"/>
    <dgm:cxn modelId="{CF1A14EF-DBDC-435E-8860-E5398B75FFD7}" type="presOf" srcId="{7BBAD648-0A8E-458C-9808-1CF912568B09}" destId="{97709C4A-1D53-4718-AC37-8A89C802F93D}" srcOrd="0" destOrd="0" presId="urn:microsoft.com/office/officeart/2005/8/layout/radial6"/>
    <dgm:cxn modelId="{A0C1FB18-224C-4CB9-A7EF-D77A2B71293D}" type="presParOf" srcId="{4C35ACD7-300A-4685-9BDB-F293507EECE9}" destId="{66C1942D-A6CC-44BC-A40C-41A7A8ED11C0}" srcOrd="0" destOrd="0" presId="urn:microsoft.com/office/officeart/2005/8/layout/radial6"/>
    <dgm:cxn modelId="{E09D1D3E-15B4-4377-AD3A-667AED9C9711}" type="presParOf" srcId="{4C35ACD7-300A-4685-9BDB-F293507EECE9}" destId="{AFCF570C-794F-4715-A51F-D2626008C8B3}" srcOrd="1" destOrd="0" presId="urn:microsoft.com/office/officeart/2005/8/layout/radial6"/>
    <dgm:cxn modelId="{2E2D2AEE-B226-47D5-B77F-A236A7F05807}" type="presParOf" srcId="{4C35ACD7-300A-4685-9BDB-F293507EECE9}" destId="{D8C1A6B1-0137-4BEE-87F4-E91EC9708FAD}" srcOrd="2" destOrd="0" presId="urn:microsoft.com/office/officeart/2005/8/layout/radial6"/>
    <dgm:cxn modelId="{73EE3BA3-ACF7-4ACC-A388-093CAC9F0660}" type="presParOf" srcId="{4C35ACD7-300A-4685-9BDB-F293507EECE9}" destId="{09010FC3-1471-4A9B-808B-A9E3D24F79AB}" srcOrd="3" destOrd="0" presId="urn:microsoft.com/office/officeart/2005/8/layout/radial6"/>
    <dgm:cxn modelId="{CA83143F-DA1F-4DB7-8AF0-E133BD57B679}" type="presParOf" srcId="{4C35ACD7-300A-4685-9BDB-F293507EECE9}" destId="{79CFD0EE-4AA4-46E5-A385-B229D158658C}" srcOrd="4" destOrd="0" presId="urn:microsoft.com/office/officeart/2005/8/layout/radial6"/>
    <dgm:cxn modelId="{7A71C0E4-3B45-4DA8-AD78-CC631F1ACB65}" type="presParOf" srcId="{4C35ACD7-300A-4685-9BDB-F293507EECE9}" destId="{A5691B5B-4878-4432-A3FE-61FCE3FE5B6D}" srcOrd="5" destOrd="0" presId="urn:microsoft.com/office/officeart/2005/8/layout/radial6"/>
    <dgm:cxn modelId="{42588B76-4384-4B58-8C5D-E576982008C7}" type="presParOf" srcId="{4C35ACD7-300A-4685-9BDB-F293507EECE9}" destId="{1D2BA773-F3FF-43F0-A1D4-BB3B93457FF7}" srcOrd="6" destOrd="0" presId="urn:microsoft.com/office/officeart/2005/8/layout/radial6"/>
    <dgm:cxn modelId="{3C451BD7-C993-47E4-AA3E-2BC435C9A007}" type="presParOf" srcId="{4C35ACD7-300A-4685-9BDB-F293507EECE9}" destId="{5FD05D4F-F964-42F8-9438-B50F45F7F4FA}" srcOrd="7" destOrd="0" presId="urn:microsoft.com/office/officeart/2005/8/layout/radial6"/>
    <dgm:cxn modelId="{7AB48E1F-BEE5-473F-AF25-3D25EC08D056}" type="presParOf" srcId="{4C35ACD7-300A-4685-9BDB-F293507EECE9}" destId="{B1E585AC-7352-4254-8AA8-B29B54096D71}" srcOrd="8" destOrd="0" presId="urn:microsoft.com/office/officeart/2005/8/layout/radial6"/>
    <dgm:cxn modelId="{96D874D5-9FAB-4D1E-9D50-A1CAD81ED7AE}" type="presParOf" srcId="{4C35ACD7-300A-4685-9BDB-F293507EECE9}" destId="{6ACBC6C7-05E9-4D0E-A812-7FF163653A31}" srcOrd="9" destOrd="0" presId="urn:microsoft.com/office/officeart/2005/8/layout/radial6"/>
    <dgm:cxn modelId="{EABF50E2-0740-45BB-A71F-45AB47C1CC15}" type="presParOf" srcId="{4C35ACD7-300A-4685-9BDB-F293507EECE9}" destId="{97709C4A-1D53-4718-AC37-8A89C802F93D}" srcOrd="10" destOrd="0" presId="urn:microsoft.com/office/officeart/2005/8/layout/radial6"/>
    <dgm:cxn modelId="{1BD57921-AD78-4718-BC85-EB5C6169310E}" type="presParOf" srcId="{4C35ACD7-300A-4685-9BDB-F293507EECE9}" destId="{B26D399F-D1D4-47FF-B091-7CEF3F5CDE92}" srcOrd="11" destOrd="0" presId="urn:microsoft.com/office/officeart/2005/8/layout/radial6"/>
    <dgm:cxn modelId="{7D8F368D-1994-4262-9E6B-D2C0D4B9BAD7}" type="presParOf" srcId="{4C35ACD7-300A-4685-9BDB-F293507EECE9}" destId="{A76097B3-8DB1-4998-B7CB-EB14406AB8AE}" srcOrd="12"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AD31C8-2313-4C03-B06D-E48E6544F5A7}"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IN"/>
        </a:p>
      </dgm:t>
    </dgm:pt>
    <dgm:pt modelId="{89558CD2-86A2-4D49-A47A-B3C2C077482B}">
      <dgm:prSet phldrT="[Text]" custT="1"/>
      <dgm:spPr/>
      <dgm:t>
        <a:bodyPr/>
        <a:lstStyle/>
        <a:p>
          <a:pPr algn="l">
            <a:buNone/>
          </a:pPr>
          <a:r>
            <a:rPr lang="en-US" sz="1800" b="1" dirty="0">
              <a:effectLst/>
              <a:latin typeface="+mn-lt"/>
              <a:ea typeface="Calibri" panose="020F0502020204030204" pitchFamily="34" charset="0"/>
              <a:cs typeface="Times New Roman" panose="02020603050405020304" pitchFamily="18" charset="0"/>
            </a:rPr>
            <a:t>Technological Advancements</a:t>
          </a:r>
          <a:endParaRPr lang="en-IN" sz="1800" dirty="0"/>
        </a:p>
      </dgm:t>
    </dgm:pt>
    <dgm:pt modelId="{4088F76E-BB54-49EA-8CDE-468162EA016C}" type="parTrans" cxnId="{788B1CB3-97F7-41B8-99C9-A6E38F914D63}">
      <dgm:prSet/>
      <dgm:spPr/>
      <dgm:t>
        <a:bodyPr/>
        <a:lstStyle/>
        <a:p>
          <a:endParaRPr lang="en-IN"/>
        </a:p>
      </dgm:t>
    </dgm:pt>
    <dgm:pt modelId="{75D25516-738D-4519-A573-534AA3EA796D}" type="sibTrans" cxnId="{788B1CB3-97F7-41B8-99C9-A6E38F914D63}">
      <dgm:prSet/>
      <dgm:spPr/>
      <dgm:t>
        <a:bodyPr/>
        <a:lstStyle/>
        <a:p>
          <a:endParaRPr lang="en-IN"/>
        </a:p>
      </dgm:t>
    </dgm:pt>
    <dgm:pt modelId="{D7E8D3F6-44F1-4E8C-BECC-F60F2C9F8825}">
      <dgm:prSet phldrT="[Text]" custT="1"/>
      <dgm:spPr/>
      <dgm:t>
        <a:bodyPr/>
        <a:lstStyle/>
        <a:p>
          <a:pPr algn="l"/>
          <a:r>
            <a:rPr lang="en-IN" sz="1800" b="1" dirty="0"/>
            <a:t>Future Outlook</a:t>
          </a:r>
        </a:p>
      </dgm:t>
    </dgm:pt>
    <dgm:pt modelId="{F23CA157-D941-4013-9C61-F00501731787}" type="parTrans" cxnId="{9630318C-2F77-48BA-8BFF-5763EB526D31}">
      <dgm:prSet/>
      <dgm:spPr/>
      <dgm:t>
        <a:bodyPr/>
        <a:lstStyle/>
        <a:p>
          <a:endParaRPr lang="en-IN"/>
        </a:p>
      </dgm:t>
    </dgm:pt>
    <dgm:pt modelId="{6611DACB-3CFC-4F0D-B0EC-D22D67B15ADB}" type="sibTrans" cxnId="{9630318C-2F77-48BA-8BFF-5763EB526D31}">
      <dgm:prSet/>
      <dgm:spPr/>
      <dgm:t>
        <a:bodyPr/>
        <a:lstStyle/>
        <a:p>
          <a:endParaRPr lang="en-IN"/>
        </a:p>
      </dgm:t>
    </dgm:pt>
    <dgm:pt modelId="{61D89DA9-4306-4309-BD6B-BDFCAF675C08}">
      <dgm:prSet phldrT="[Text]" custT="1"/>
      <dgm:spPr/>
      <dgm:t>
        <a:bodyPr/>
        <a:lstStyle/>
        <a:p>
          <a:pPr>
            <a:buFont typeface="Wingdings" panose="05000000000000000000" pitchFamily="2" charset="2"/>
            <a:buChar char="q"/>
          </a:pPr>
          <a:r>
            <a:rPr lang="en-US" sz="1050" b="0" i="0" kern="1200" dirty="0"/>
            <a:t> Adapting practices guided by tech evolution and privacy insights.</a:t>
          </a:r>
          <a:endParaRPr lang="en-IN" sz="1050" kern="1200" dirty="0"/>
        </a:p>
      </dgm:t>
    </dgm:pt>
    <dgm:pt modelId="{F1854966-37AF-4726-80A2-6D36DFF8D73A}" type="parTrans" cxnId="{56984DAC-3EB0-407F-A71F-9BFDA247ED51}">
      <dgm:prSet/>
      <dgm:spPr/>
      <dgm:t>
        <a:bodyPr/>
        <a:lstStyle/>
        <a:p>
          <a:endParaRPr lang="en-IN"/>
        </a:p>
      </dgm:t>
    </dgm:pt>
    <dgm:pt modelId="{C8E2E4F1-9B38-47E0-BB72-DE08EC389DEC}" type="sibTrans" cxnId="{56984DAC-3EB0-407F-A71F-9BFDA247ED51}">
      <dgm:prSet/>
      <dgm:spPr/>
      <dgm:t>
        <a:bodyPr/>
        <a:lstStyle/>
        <a:p>
          <a:endParaRPr lang="en-IN"/>
        </a:p>
      </dgm:t>
    </dgm:pt>
    <dgm:pt modelId="{2797488A-71B8-4A95-A99B-B1F47021EAC0}">
      <dgm:prSet phldrT="[Text]" custT="1"/>
      <dgm:spPr/>
      <dgm:t>
        <a:bodyPr/>
        <a:lstStyle/>
        <a:p>
          <a:pPr algn="just">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The role of technical writing in enhancing knowledge management systems has become more critical than ever due to rapid technological advancements.</a:t>
          </a:r>
          <a:endParaRPr lang="en-IN" sz="1050" dirty="0"/>
        </a:p>
      </dgm:t>
    </dgm:pt>
    <dgm:pt modelId="{F4947A2C-3CB1-4AF6-BF05-251DA5DE7EF0}" type="parTrans" cxnId="{692F9957-F50A-459A-AED8-8B5EFDAEF191}">
      <dgm:prSet/>
      <dgm:spPr/>
      <dgm:t>
        <a:bodyPr/>
        <a:lstStyle/>
        <a:p>
          <a:endParaRPr lang="en-IN"/>
        </a:p>
      </dgm:t>
    </dgm:pt>
    <dgm:pt modelId="{F58FBD24-5178-4F04-BF3E-302965AA1B31}" type="sibTrans" cxnId="{692F9957-F50A-459A-AED8-8B5EFDAEF191}">
      <dgm:prSet/>
      <dgm:spPr/>
      <dgm:t>
        <a:bodyPr/>
        <a:lstStyle/>
        <a:p>
          <a:endParaRPr lang="en-IN"/>
        </a:p>
      </dgm:t>
    </dgm:pt>
    <dgm:pt modelId="{7F265B79-6E02-4BDF-A3DC-AFBB1E602EB4}">
      <dgm:prSet phldrT="[Text]" custT="1"/>
      <dgm:spPr/>
      <dgm:t>
        <a:bodyPr/>
        <a:lstStyle/>
        <a:p>
          <a:pPr algn="l"/>
          <a:r>
            <a:rPr lang="en-US" sz="1800" b="1" dirty="0">
              <a:effectLst/>
              <a:latin typeface="+mn-lt"/>
              <a:ea typeface="Calibri" panose="020F0502020204030204" pitchFamily="34" charset="0"/>
              <a:cs typeface="Times New Roman" panose="02020603050405020304" pitchFamily="18" charset="0"/>
            </a:rPr>
            <a:t>CSAT Results</a:t>
          </a:r>
          <a:endParaRPr lang="en-IN" sz="1800" dirty="0"/>
        </a:p>
      </dgm:t>
    </dgm:pt>
    <dgm:pt modelId="{36D7BAC4-C5BE-4654-A507-396271A773C5}" type="parTrans" cxnId="{895C89CC-2FC1-47D1-A635-39C718F16C56}">
      <dgm:prSet/>
      <dgm:spPr/>
      <dgm:t>
        <a:bodyPr/>
        <a:lstStyle/>
        <a:p>
          <a:endParaRPr lang="en-IN"/>
        </a:p>
      </dgm:t>
    </dgm:pt>
    <dgm:pt modelId="{DA530567-82C0-4DEA-B4C4-1401445902FD}" type="sibTrans" cxnId="{895C89CC-2FC1-47D1-A635-39C718F16C56}">
      <dgm:prSet/>
      <dgm:spPr/>
      <dgm:t>
        <a:bodyPr/>
        <a:lstStyle/>
        <a:p>
          <a:endParaRPr lang="en-IN"/>
        </a:p>
      </dgm:t>
    </dgm:pt>
    <dgm:pt modelId="{0E975D4C-76F2-440B-A80C-FD2390C5CCFC}">
      <dgm:prSet phldrT="[Text]" custT="1"/>
      <dgm:spPr/>
      <dgm:t>
        <a:bodyPr/>
        <a:lstStyle/>
        <a:p>
          <a:pPr algn="l"/>
          <a:r>
            <a:rPr lang="en-US" sz="1800" b="1" dirty="0">
              <a:effectLst/>
              <a:latin typeface="+mn-lt"/>
              <a:ea typeface="Calibri" panose="020F0502020204030204" pitchFamily="34" charset="0"/>
              <a:cs typeface="Times New Roman" panose="02020603050405020304" pitchFamily="18" charset="0"/>
            </a:rPr>
            <a:t>Tech Writing </a:t>
          </a:r>
        </a:p>
        <a:p>
          <a:pPr algn="l"/>
          <a:r>
            <a:rPr lang="en-US" sz="1800" b="1" dirty="0">
              <a:effectLst/>
              <a:latin typeface="+mn-lt"/>
              <a:ea typeface="Calibri" panose="020F0502020204030204" pitchFamily="34" charset="0"/>
              <a:cs typeface="Times New Roman" panose="02020603050405020304" pitchFamily="18" charset="0"/>
            </a:rPr>
            <a:t>Benefits</a:t>
          </a:r>
          <a:endParaRPr lang="en-IN" sz="1800" dirty="0"/>
        </a:p>
      </dgm:t>
    </dgm:pt>
    <dgm:pt modelId="{A8FD1744-52A5-467B-B40B-ACC858AA8265}" type="parTrans" cxnId="{459E89D4-C7AB-4104-A23F-FE3A69E0EA54}">
      <dgm:prSet/>
      <dgm:spPr/>
      <dgm:t>
        <a:bodyPr/>
        <a:lstStyle/>
        <a:p>
          <a:endParaRPr lang="en-IN"/>
        </a:p>
      </dgm:t>
    </dgm:pt>
    <dgm:pt modelId="{59BC3A2E-8B22-4B15-92CB-A968CDF3DE4C}" type="sibTrans" cxnId="{459E89D4-C7AB-4104-A23F-FE3A69E0EA54}">
      <dgm:prSet/>
      <dgm:spPr/>
      <dgm:t>
        <a:bodyPr/>
        <a:lstStyle/>
        <a:p>
          <a:endParaRPr lang="en-IN"/>
        </a:p>
      </dgm:t>
    </dgm:pt>
    <dgm:pt modelId="{10E0EF66-07E7-4AE1-93C8-A7C3F3EDC342}">
      <dgm:prSet phldrT="[Text]" custT="1"/>
      <dgm:spPr/>
      <dgm:t>
        <a:bodyPr/>
        <a:lstStyle/>
        <a:p>
          <a:pPr>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Simplifies complex information.</a:t>
          </a:r>
          <a:endParaRPr lang="en-IN" sz="1050" dirty="0"/>
        </a:p>
      </dgm:t>
    </dgm:pt>
    <dgm:pt modelId="{AAC92DC1-60AE-4894-9A7E-D06E940FD635}" type="parTrans" cxnId="{EF56CA75-3EB8-43A0-A9A5-5B6778EC88EC}">
      <dgm:prSet/>
      <dgm:spPr/>
      <dgm:t>
        <a:bodyPr/>
        <a:lstStyle/>
        <a:p>
          <a:endParaRPr lang="en-IN"/>
        </a:p>
      </dgm:t>
    </dgm:pt>
    <dgm:pt modelId="{4744FAAF-26D5-4D23-90A5-2936CF1758F5}" type="sibTrans" cxnId="{EF56CA75-3EB8-43A0-A9A5-5B6778EC88EC}">
      <dgm:prSet/>
      <dgm:spPr/>
      <dgm:t>
        <a:bodyPr/>
        <a:lstStyle/>
        <a:p>
          <a:endParaRPr lang="en-IN"/>
        </a:p>
      </dgm:t>
    </dgm:pt>
    <dgm:pt modelId="{7B451E1A-00AD-4795-81CF-4EA97D9FB425}">
      <dgm:prSet phldrT="[Text]" custT="1"/>
      <dgm:spPr/>
      <dgm:t>
        <a:bodyPr/>
        <a:lstStyle/>
        <a:p>
          <a:pPr>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Empowers users.</a:t>
          </a:r>
          <a:endParaRPr lang="en-IN" sz="1050" dirty="0"/>
        </a:p>
      </dgm:t>
    </dgm:pt>
    <dgm:pt modelId="{B212353A-89D1-4CD8-8101-413F6CD2D9AE}" type="parTrans" cxnId="{5D5DEC55-93DA-4C43-8012-CE054F63A72F}">
      <dgm:prSet/>
      <dgm:spPr/>
      <dgm:t>
        <a:bodyPr/>
        <a:lstStyle/>
        <a:p>
          <a:endParaRPr lang="en-IN"/>
        </a:p>
      </dgm:t>
    </dgm:pt>
    <dgm:pt modelId="{BD6FC331-E0E2-48B1-B66C-C7A96F5B8341}" type="sibTrans" cxnId="{5D5DEC55-93DA-4C43-8012-CE054F63A72F}">
      <dgm:prSet/>
      <dgm:spPr/>
      <dgm:t>
        <a:bodyPr/>
        <a:lstStyle/>
        <a:p>
          <a:endParaRPr lang="en-IN"/>
        </a:p>
      </dgm:t>
    </dgm:pt>
    <dgm:pt modelId="{C865E9A2-A764-4DAC-93EF-5F50820E613D}">
      <dgm:prSet phldrT="[Text]" custT="1"/>
      <dgm:spPr/>
      <dgm:t>
        <a:bodyPr/>
        <a:lstStyle/>
        <a:p>
          <a:pPr>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Directly contributes to business performance</a:t>
          </a:r>
          <a:r>
            <a:rPr lang="en-US" sz="700" dirty="0">
              <a:effectLst/>
              <a:latin typeface="+mn-lt"/>
              <a:ea typeface="Calibri" panose="020F0502020204030204" pitchFamily="34" charset="0"/>
              <a:cs typeface="Times New Roman" panose="02020603050405020304" pitchFamily="18" charset="0"/>
            </a:rPr>
            <a:t>.</a:t>
          </a:r>
          <a:endParaRPr lang="en-IN" sz="700" dirty="0"/>
        </a:p>
      </dgm:t>
    </dgm:pt>
    <dgm:pt modelId="{ADC70B44-EAA8-40ED-A944-D21F6BA2C0BA}" type="parTrans" cxnId="{9ED4E844-E975-40DD-B637-7EA9E3FD2D74}">
      <dgm:prSet/>
      <dgm:spPr/>
      <dgm:t>
        <a:bodyPr/>
        <a:lstStyle/>
        <a:p>
          <a:endParaRPr lang="en-IN"/>
        </a:p>
      </dgm:t>
    </dgm:pt>
    <dgm:pt modelId="{10CB4A31-5B03-4433-A37B-A0E0C20AB794}" type="sibTrans" cxnId="{9ED4E844-E975-40DD-B637-7EA9E3FD2D74}">
      <dgm:prSet/>
      <dgm:spPr/>
      <dgm:t>
        <a:bodyPr/>
        <a:lstStyle/>
        <a:p>
          <a:endParaRPr lang="en-IN"/>
        </a:p>
      </dgm:t>
    </dgm:pt>
    <dgm:pt modelId="{546E7F05-66C3-4FBB-A537-15B1E64A410A}">
      <dgm:prSet phldrT="[Text]" custT="1"/>
      <dgm:spPr/>
      <dgm:t>
        <a:bodyPr/>
        <a:lstStyle/>
        <a:p>
          <a:pPr>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High satisfaction scores and commendations for the team’s professionalism and competence.</a:t>
          </a:r>
          <a:endParaRPr lang="en-IN" sz="1050" dirty="0"/>
        </a:p>
      </dgm:t>
    </dgm:pt>
    <dgm:pt modelId="{4FA9FE8C-BF45-4BF8-8622-943FBF202FEC}" type="parTrans" cxnId="{0C14AA7D-C163-4A39-8825-9463CC9D8C57}">
      <dgm:prSet/>
      <dgm:spPr/>
      <dgm:t>
        <a:bodyPr/>
        <a:lstStyle/>
        <a:p>
          <a:endParaRPr lang="en-IN"/>
        </a:p>
      </dgm:t>
    </dgm:pt>
    <dgm:pt modelId="{65DD9F50-9439-4544-B5E5-734CB1704FD4}" type="sibTrans" cxnId="{0C14AA7D-C163-4A39-8825-9463CC9D8C57}">
      <dgm:prSet/>
      <dgm:spPr/>
      <dgm:t>
        <a:bodyPr/>
        <a:lstStyle/>
        <a:p>
          <a:endParaRPr lang="en-IN"/>
        </a:p>
      </dgm:t>
    </dgm:pt>
    <dgm:pt modelId="{B9F8785F-4D7C-4023-9E98-9438F4A972D5}">
      <dgm:prSet phldrT="[Text]" custT="1"/>
      <dgm:spPr/>
      <dgm:t>
        <a:bodyPr/>
        <a:lstStyle/>
        <a:p>
          <a:pPr algn="l">
            <a:buNone/>
          </a:pPr>
          <a:endParaRPr lang="en-IN" sz="1000" dirty="0"/>
        </a:p>
      </dgm:t>
    </dgm:pt>
    <dgm:pt modelId="{95BADE45-620A-462C-AFFB-61EF9252651C}" type="parTrans" cxnId="{1BB8E682-828E-4177-9194-1FA22238CFDB}">
      <dgm:prSet/>
      <dgm:spPr/>
      <dgm:t>
        <a:bodyPr/>
        <a:lstStyle/>
        <a:p>
          <a:endParaRPr lang="en-IN"/>
        </a:p>
      </dgm:t>
    </dgm:pt>
    <dgm:pt modelId="{7C606F07-702E-4818-80D6-B07158265177}" type="sibTrans" cxnId="{1BB8E682-828E-4177-9194-1FA22238CFDB}">
      <dgm:prSet/>
      <dgm:spPr/>
      <dgm:t>
        <a:bodyPr/>
        <a:lstStyle/>
        <a:p>
          <a:endParaRPr lang="en-IN"/>
        </a:p>
      </dgm:t>
    </dgm:pt>
    <dgm:pt modelId="{91C03EB8-204F-43F9-9D5B-E78282411162}">
      <dgm:prSet phldrT="[Text]" custT="1"/>
      <dgm:spPr/>
      <dgm:t>
        <a:bodyPr/>
        <a:lstStyle/>
        <a:p>
          <a:pPr>
            <a:buFont typeface="Wingdings" panose="05000000000000000000" pitchFamily="2" charset="2"/>
            <a:buChar char="q"/>
          </a:pPr>
          <a:r>
            <a:rPr lang="en-US" sz="1050" dirty="0">
              <a:effectLst/>
              <a:latin typeface="+mn-lt"/>
              <a:ea typeface="Calibri" panose="020F0502020204030204" pitchFamily="34" charset="0"/>
              <a:cs typeface="Times New Roman" panose="02020603050405020304" pitchFamily="18" charset="0"/>
            </a:rPr>
            <a:t> These results serve as a testament to the effectiveness of our technical documentation.</a:t>
          </a:r>
          <a:endParaRPr lang="en-IN" sz="1050" dirty="0"/>
        </a:p>
      </dgm:t>
    </dgm:pt>
    <dgm:pt modelId="{CA373DCF-2483-4EE0-94EB-55EF620A8FC8}" type="parTrans" cxnId="{5FD1291E-831B-4BDA-8EA6-C67D50D141D5}">
      <dgm:prSet/>
      <dgm:spPr/>
      <dgm:t>
        <a:bodyPr/>
        <a:lstStyle/>
        <a:p>
          <a:endParaRPr lang="en-IN"/>
        </a:p>
      </dgm:t>
    </dgm:pt>
    <dgm:pt modelId="{C9346EEA-2AC3-4140-8048-71EDA2779EB8}" type="sibTrans" cxnId="{5FD1291E-831B-4BDA-8EA6-C67D50D141D5}">
      <dgm:prSet/>
      <dgm:spPr/>
      <dgm:t>
        <a:bodyPr/>
        <a:lstStyle/>
        <a:p>
          <a:endParaRPr lang="en-IN"/>
        </a:p>
      </dgm:t>
    </dgm:pt>
    <dgm:pt modelId="{FA8E5549-1D75-4E55-911E-9BF50750A02D}">
      <dgm:prSet phldrT="[Text]" custT="1"/>
      <dgm:spPr/>
      <dgm:t>
        <a:bodyPr/>
        <a:lstStyle/>
        <a:p>
          <a:pPr>
            <a:buFont typeface="Wingdings" panose="05000000000000000000" pitchFamily="2" charset="2"/>
            <a:buChar char="q"/>
          </a:pPr>
          <a:r>
            <a:rPr lang="en-US" sz="1050" b="0" i="0" kern="1200" dirty="0">
              <a:solidFill>
                <a:srgbClr val="000000">
                  <a:hueOff val="0"/>
                  <a:satOff val="0"/>
                  <a:lumOff val="0"/>
                  <a:alphaOff val="0"/>
                </a:srgbClr>
              </a:solidFill>
              <a:latin typeface="Arial"/>
              <a:ea typeface="+mn-ea"/>
              <a:cs typeface="+mn-cs"/>
            </a:rPr>
            <a:t> Excellence in technical writing and knowledge management for superior user experience</a:t>
          </a:r>
          <a:endParaRPr lang="en-IN" sz="1050" b="0" i="0" kern="1200" dirty="0">
            <a:solidFill>
              <a:srgbClr val="000000">
                <a:hueOff val="0"/>
                <a:satOff val="0"/>
                <a:lumOff val="0"/>
                <a:alphaOff val="0"/>
              </a:srgbClr>
            </a:solidFill>
            <a:latin typeface="Arial"/>
            <a:ea typeface="+mn-ea"/>
            <a:cs typeface="+mn-cs"/>
          </a:endParaRPr>
        </a:p>
      </dgm:t>
    </dgm:pt>
    <dgm:pt modelId="{04F07DBD-7B80-4395-8B62-140F1BDB9474}" type="parTrans" cxnId="{F86FA8F3-3F99-4DB9-BD3D-0B5BBE8B2774}">
      <dgm:prSet/>
      <dgm:spPr/>
      <dgm:t>
        <a:bodyPr/>
        <a:lstStyle/>
        <a:p>
          <a:endParaRPr lang="en-IN"/>
        </a:p>
      </dgm:t>
    </dgm:pt>
    <dgm:pt modelId="{705FFFD9-8D85-4E11-B61C-0E185C5A401A}" type="sibTrans" cxnId="{F86FA8F3-3F99-4DB9-BD3D-0B5BBE8B2774}">
      <dgm:prSet/>
      <dgm:spPr/>
      <dgm:t>
        <a:bodyPr/>
        <a:lstStyle/>
        <a:p>
          <a:endParaRPr lang="en-IN"/>
        </a:p>
      </dgm:t>
    </dgm:pt>
    <dgm:pt modelId="{A5ED3153-AF07-49A8-B138-60029A8DC754}" type="pres">
      <dgm:prSet presAssocID="{F1AD31C8-2313-4C03-B06D-E48E6544F5A7}" presName="Name0" presStyleCnt="0">
        <dgm:presLayoutVars>
          <dgm:dir/>
          <dgm:animLvl val="lvl"/>
          <dgm:resizeHandles/>
        </dgm:presLayoutVars>
      </dgm:prSet>
      <dgm:spPr/>
    </dgm:pt>
    <dgm:pt modelId="{BC32E26F-2766-407C-BAEA-0FA7191ECAE5}" type="pres">
      <dgm:prSet presAssocID="{89558CD2-86A2-4D49-A47A-B3C2C077482B}" presName="linNode" presStyleCnt="0"/>
      <dgm:spPr/>
    </dgm:pt>
    <dgm:pt modelId="{66B90751-1F41-4E51-8668-6CBA9F1ECC6E}" type="pres">
      <dgm:prSet presAssocID="{89558CD2-86A2-4D49-A47A-B3C2C077482B}" presName="parentShp" presStyleLbl="node1" presStyleIdx="0" presStyleCnt="4">
        <dgm:presLayoutVars>
          <dgm:bulletEnabled val="1"/>
        </dgm:presLayoutVars>
      </dgm:prSet>
      <dgm:spPr/>
    </dgm:pt>
    <dgm:pt modelId="{B3BDDFB8-35B7-49B0-9B38-E1AA880D0AC6}" type="pres">
      <dgm:prSet presAssocID="{89558CD2-86A2-4D49-A47A-B3C2C077482B}" presName="childShp" presStyleLbl="bgAccFollowNode1" presStyleIdx="0" presStyleCnt="4">
        <dgm:presLayoutVars>
          <dgm:bulletEnabled val="1"/>
        </dgm:presLayoutVars>
      </dgm:prSet>
      <dgm:spPr/>
    </dgm:pt>
    <dgm:pt modelId="{07171EA7-9738-42F2-8E19-51D7F5E29EC8}" type="pres">
      <dgm:prSet presAssocID="{75D25516-738D-4519-A573-534AA3EA796D}" presName="spacing" presStyleCnt="0"/>
      <dgm:spPr/>
    </dgm:pt>
    <dgm:pt modelId="{92D5A009-043A-4E5D-952C-C8B9B09F4B2B}" type="pres">
      <dgm:prSet presAssocID="{7F265B79-6E02-4BDF-A3DC-AFBB1E602EB4}" presName="linNode" presStyleCnt="0"/>
      <dgm:spPr/>
    </dgm:pt>
    <dgm:pt modelId="{56B50448-D770-445E-9BF8-29C24ED67FDD}" type="pres">
      <dgm:prSet presAssocID="{7F265B79-6E02-4BDF-A3DC-AFBB1E602EB4}" presName="parentShp" presStyleLbl="node1" presStyleIdx="1" presStyleCnt="4">
        <dgm:presLayoutVars>
          <dgm:bulletEnabled val="1"/>
        </dgm:presLayoutVars>
      </dgm:prSet>
      <dgm:spPr/>
    </dgm:pt>
    <dgm:pt modelId="{8E637341-1563-4DA2-BBE2-0E30FD719F8E}" type="pres">
      <dgm:prSet presAssocID="{7F265B79-6E02-4BDF-A3DC-AFBB1E602EB4}" presName="childShp" presStyleLbl="bgAccFollowNode1" presStyleIdx="1" presStyleCnt="4">
        <dgm:presLayoutVars>
          <dgm:bulletEnabled val="1"/>
        </dgm:presLayoutVars>
      </dgm:prSet>
      <dgm:spPr/>
    </dgm:pt>
    <dgm:pt modelId="{EACEA11D-FEFF-49FD-8BBF-0A2535084476}" type="pres">
      <dgm:prSet presAssocID="{DA530567-82C0-4DEA-B4C4-1401445902FD}" presName="spacing" presStyleCnt="0"/>
      <dgm:spPr/>
    </dgm:pt>
    <dgm:pt modelId="{A1DCA9D6-82EF-4773-9A09-1E7A85347BBC}" type="pres">
      <dgm:prSet presAssocID="{0E975D4C-76F2-440B-A80C-FD2390C5CCFC}" presName="linNode" presStyleCnt="0"/>
      <dgm:spPr/>
    </dgm:pt>
    <dgm:pt modelId="{D9B76CCF-5EAA-40A2-8758-AB70155EF51F}" type="pres">
      <dgm:prSet presAssocID="{0E975D4C-76F2-440B-A80C-FD2390C5CCFC}" presName="parentShp" presStyleLbl="node1" presStyleIdx="2" presStyleCnt="4">
        <dgm:presLayoutVars>
          <dgm:bulletEnabled val="1"/>
        </dgm:presLayoutVars>
      </dgm:prSet>
      <dgm:spPr/>
    </dgm:pt>
    <dgm:pt modelId="{200E1A0D-6A9B-4574-85DE-974A10B218DC}" type="pres">
      <dgm:prSet presAssocID="{0E975D4C-76F2-440B-A80C-FD2390C5CCFC}" presName="childShp" presStyleLbl="bgAccFollowNode1" presStyleIdx="2" presStyleCnt="4">
        <dgm:presLayoutVars>
          <dgm:bulletEnabled val="1"/>
        </dgm:presLayoutVars>
      </dgm:prSet>
      <dgm:spPr/>
    </dgm:pt>
    <dgm:pt modelId="{7F82A8FD-C2C9-4EDB-9775-BE1F3622F823}" type="pres">
      <dgm:prSet presAssocID="{59BC3A2E-8B22-4B15-92CB-A968CDF3DE4C}" presName="spacing" presStyleCnt="0"/>
      <dgm:spPr/>
    </dgm:pt>
    <dgm:pt modelId="{CEF2EA55-49B9-404F-98AC-86A8D6F7F2EC}" type="pres">
      <dgm:prSet presAssocID="{D7E8D3F6-44F1-4E8C-BECC-F60F2C9F8825}" presName="linNode" presStyleCnt="0"/>
      <dgm:spPr/>
    </dgm:pt>
    <dgm:pt modelId="{6C87A6EC-C68E-4D01-AD73-DA91D8F8E2E5}" type="pres">
      <dgm:prSet presAssocID="{D7E8D3F6-44F1-4E8C-BECC-F60F2C9F8825}" presName="parentShp" presStyleLbl="node1" presStyleIdx="3" presStyleCnt="4" custLinFactNeighborX="214">
        <dgm:presLayoutVars>
          <dgm:bulletEnabled val="1"/>
        </dgm:presLayoutVars>
      </dgm:prSet>
      <dgm:spPr/>
    </dgm:pt>
    <dgm:pt modelId="{F1AA95F5-BE60-4B39-8534-3C5DB9C92921}" type="pres">
      <dgm:prSet presAssocID="{D7E8D3F6-44F1-4E8C-BECC-F60F2C9F8825}" presName="childShp" presStyleLbl="bgAccFollowNode1" presStyleIdx="3" presStyleCnt="4">
        <dgm:presLayoutVars>
          <dgm:bulletEnabled val="1"/>
        </dgm:presLayoutVars>
      </dgm:prSet>
      <dgm:spPr/>
    </dgm:pt>
  </dgm:ptLst>
  <dgm:cxnLst>
    <dgm:cxn modelId="{9BD1A71A-64BD-473C-A0E9-0765BB40747F}" type="presOf" srcId="{7F265B79-6E02-4BDF-A3DC-AFBB1E602EB4}" destId="{56B50448-D770-445E-9BF8-29C24ED67FDD}" srcOrd="0" destOrd="0" presId="urn:microsoft.com/office/officeart/2005/8/layout/vList6"/>
    <dgm:cxn modelId="{5FD1291E-831B-4BDA-8EA6-C67D50D141D5}" srcId="{7F265B79-6E02-4BDF-A3DC-AFBB1E602EB4}" destId="{91C03EB8-204F-43F9-9D5B-E78282411162}" srcOrd="1" destOrd="0" parTransId="{CA373DCF-2483-4EE0-94EB-55EF620A8FC8}" sibTransId="{C9346EEA-2AC3-4140-8048-71EDA2779EB8}"/>
    <dgm:cxn modelId="{07D17D25-F71E-45F7-82E6-131218DF793D}" type="presOf" srcId="{546E7F05-66C3-4FBB-A537-15B1E64A410A}" destId="{8E637341-1563-4DA2-BBE2-0E30FD719F8E}" srcOrd="0" destOrd="0" presId="urn:microsoft.com/office/officeart/2005/8/layout/vList6"/>
    <dgm:cxn modelId="{7F8AD337-2C04-4EFB-B69E-59DF8716EAFD}" type="presOf" srcId="{7B451E1A-00AD-4795-81CF-4EA97D9FB425}" destId="{200E1A0D-6A9B-4574-85DE-974A10B218DC}" srcOrd="0" destOrd="1" presId="urn:microsoft.com/office/officeart/2005/8/layout/vList6"/>
    <dgm:cxn modelId="{E3BBE843-9D48-4850-A65D-2D683F8C7310}" type="presOf" srcId="{C865E9A2-A764-4DAC-93EF-5F50820E613D}" destId="{200E1A0D-6A9B-4574-85DE-974A10B218DC}" srcOrd="0" destOrd="2" presId="urn:microsoft.com/office/officeart/2005/8/layout/vList6"/>
    <dgm:cxn modelId="{9ED4E844-E975-40DD-B637-7EA9E3FD2D74}" srcId="{0E975D4C-76F2-440B-A80C-FD2390C5CCFC}" destId="{C865E9A2-A764-4DAC-93EF-5F50820E613D}" srcOrd="2" destOrd="0" parTransId="{ADC70B44-EAA8-40ED-A944-D21F6BA2C0BA}" sibTransId="{10CB4A31-5B03-4433-A37B-A0E0C20AB794}"/>
    <dgm:cxn modelId="{D17E3067-6092-476B-A8C2-F79DF69CF8D8}" type="presOf" srcId="{2797488A-71B8-4A95-A99B-B1F47021EAC0}" destId="{B3BDDFB8-35B7-49B0-9B38-E1AA880D0AC6}" srcOrd="0" destOrd="1" presId="urn:microsoft.com/office/officeart/2005/8/layout/vList6"/>
    <dgm:cxn modelId="{0AB5E56A-90B6-4287-882B-7445FF398066}" type="presOf" srcId="{0E975D4C-76F2-440B-A80C-FD2390C5CCFC}" destId="{D9B76CCF-5EAA-40A2-8758-AB70155EF51F}" srcOrd="0" destOrd="0" presId="urn:microsoft.com/office/officeart/2005/8/layout/vList6"/>
    <dgm:cxn modelId="{EF56CA75-3EB8-43A0-A9A5-5B6778EC88EC}" srcId="{0E975D4C-76F2-440B-A80C-FD2390C5CCFC}" destId="{10E0EF66-07E7-4AE1-93C8-A7C3F3EDC342}" srcOrd="0" destOrd="0" parTransId="{AAC92DC1-60AE-4894-9A7E-D06E940FD635}" sibTransId="{4744FAAF-26D5-4D23-90A5-2936CF1758F5}"/>
    <dgm:cxn modelId="{5D5DEC55-93DA-4C43-8012-CE054F63A72F}" srcId="{0E975D4C-76F2-440B-A80C-FD2390C5CCFC}" destId="{7B451E1A-00AD-4795-81CF-4EA97D9FB425}" srcOrd="1" destOrd="0" parTransId="{B212353A-89D1-4CD8-8101-413F6CD2D9AE}" sibTransId="{BD6FC331-E0E2-48B1-B66C-C7A96F5B8341}"/>
    <dgm:cxn modelId="{692F9957-F50A-459A-AED8-8B5EFDAEF191}" srcId="{89558CD2-86A2-4D49-A47A-B3C2C077482B}" destId="{2797488A-71B8-4A95-A99B-B1F47021EAC0}" srcOrd="1" destOrd="0" parTransId="{F4947A2C-3CB1-4AF6-BF05-251DA5DE7EF0}" sibTransId="{F58FBD24-5178-4F04-BF3E-302965AA1B31}"/>
    <dgm:cxn modelId="{21359578-2FEC-4864-A886-990DCC0C212A}" type="presOf" srcId="{F1AD31C8-2313-4C03-B06D-E48E6544F5A7}" destId="{A5ED3153-AF07-49A8-B138-60029A8DC754}" srcOrd="0" destOrd="0" presId="urn:microsoft.com/office/officeart/2005/8/layout/vList6"/>
    <dgm:cxn modelId="{0C14AA7D-C163-4A39-8825-9463CC9D8C57}" srcId="{7F265B79-6E02-4BDF-A3DC-AFBB1E602EB4}" destId="{546E7F05-66C3-4FBB-A537-15B1E64A410A}" srcOrd="0" destOrd="0" parTransId="{4FA9FE8C-BF45-4BF8-8622-943FBF202FEC}" sibTransId="{65DD9F50-9439-4544-B5E5-734CB1704FD4}"/>
    <dgm:cxn modelId="{638F327F-526D-4C8B-9E9C-E5BC45E4B912}" type="presOf" srcId="{91C03EB8-204F-43F9-9D5B-E78282411162}" destId="{8E637341-1563-4DA2-BBE2-0E30FD719F8E}" srcOrd="0" destOrd="1" presId="urn:microsoft.com/office/officeart/2005/8/layout/vList6"/>
    <dgm:cxn modelId="{32A74881-BD7A-4C1E-A818-F2B4C20E05D6}" type="presOf" srcId="{61D89DA9-4306-4309-BD6B-BDFCAF675C08}" destId="{F1AA95F5-BE60-4B39-8534-3C5DB9C92921}" srcOrd="0" destOrd="0" presId="urn:microsoft.com/office/officeart/2005/8/layout/vList6"/>
    <dgm:cxn modelId="{AB4C1C82-91E0-47C8-B6F7-D1818F0CF91B}" type="presOf" srcId="{D7E8D3F6-44F1-4E8C-BECC-F60F2C9F8825}" destId="{6C87A6EC-C68E-4D01-AD73-DA91D8F8E2E5}" srcOrd="0" destOrd="0" presId="urn:microsoft.com/office/officeart/2005/8/layout/vList6"/>
    <dgm:cxn modelId="{1BB8E682-828E-4177-9194-1FA22238CFDB}" srcId="{89558CD2-86A2-4D49-A47A-B3C2C077482B}" destId="{B9F8785F-4D7C-4023-9E98-9438F4A972D5}" srcOrd="0" destOrd="0" parTransId="{95BADE45-620A-462C-AFFB-61EF9252651C}" sibTransId="{7C606F07-702E-4818-80D6-B07158265177}"/>
    <dgm:cxn modelId="{C79B428B-06BF-468A-80B8-302EFF40D6FC}" type="presOf" srcId="{10E0EF66-07E7-4AE1-93C8-A7C3F3EDC342}" destId="{200E1A0D-6A9B-4574-85DE-974A10B218DC}" srcOrd="0" destOrd="0" presId="urn:microsoft.com/office/officeart/2005/8/layout/vList6"/>
    <dgm:cxn modelId="{9630318C-2F77-48BA-8BFF-5763EB526D31}" srcId="{F1AD31C8-2313-4C03-B06D-E48E6544F5A7}" destId="{D7E8D3F6-44F1-4E8C-BECC-F60F2C9F8825}" srcOrd="3" destOrd="0" parTransId="{F23CA157-D941-4013-9C61-F00501731787}" sibTransId="{6611DACB-3CFC-4F0D-B0EC-D22D67B15ADB}"/>
    <dgm:cxn modelId="{A9B7A790-EB02-440C-8FCB-D1F75BA89729}" type="presOf" srcId="{B9F8785F-4D7C-4023-9E98-9438F4A972D5}" destId="{B3BDDFB8-35B7-49B0-9B38-E1AA880D0AC6}" srcOrd="0" destOrd="0" presId="urn:microsoft.com/office/officeart/2005/8/layout/vList6"/>
    <dgm:cxn modelId="{2CC2F59D-0EA6-4DF7-B033-A607B6AAD44F}" type="presOf" srcId="{89558CD2-86A2-4D49-A47A-B3C2C077482B}" destId="{66B90751-1F41-4E51-8668-6CBA9F1ECC6E}" srcOrd="0" destOrd="0" presId="urn:microsoft.com/office/officeart/2005/8/layout/vList6"/>
    <dgm:cxn modelId="{56984DAC-3EB0-407F-A71F-9BFDA247ED51}" srcId="{D7E8D3F6-44F1-4E8C-BECC-F60F2C9F8825}" destId="{61D89DA9-4306-4309-BD6B-BDFCAF675C08}" srcOrd="0" destOrd="0" parTransId="{F1854966-37AF-4726-80A2-6D36DFF8D73A}" sibTransId="{C8E2E4F1-9B38-47E0-BB72-DE08EC389DEC}"/>
    <dgm:cxn modelId="{788B1CB3-97F7-41B8-99C9-A6E38F914D63}" srcId="{F1AD31C8-2313-4C03-B06D-E48E6544F5A7}" destId="{89558CD2-86A2-4D49-A47A-B3C2C077482B}" srcOrd="0" destOrd="0" parTransId="{4088F76E-BB54-49EA-8CDE-468162EA016C}" sibTransId="{75D25516-738D-4519-A573-534AA3EA796D}"/>
    <dgm:cxn modelId="{6A2944B5-232E-4B3B-9A69-64D5C3A2F28A}" type="presOf" srcId="{FA8E5549-1D75-4E55-911E-9BF50750A02D}" destId="{F1AA95F5-BE60-4B39-8534-3C5DB9C92921}" srcOrd="0" destOrd="1" presId="urn:microsoft.com/office/officeart/2005/8/layout/vList6"/>
    <dgm:cxn modelId="{895C89CC-2FC1-47D1-A635-39C718F16C56}" srcId="{F1AD31C8-2313-4C03-B06D-E48E6544F5A7}" destId="{7F265B79-6E02-4BDF-A3DC-AFBB1E602EB4}" srcOrd="1" destOrd="0" parTransId="{36D7BAC4-C5BE-4654-A507-396271A773C5}" sibTransId="{DA530567-82C0-4DEA-B4C4-1401445902FD}"/>
    <dgm:cxn modelId="{459E89D4-C7AB-4104-A23F-FE3A69E0EA54}" srcId="{F1AD31C8-2313-4C03-B06D-E48E6544F5A7}" destId="{0E975D4C-76F2-440B-A80C-FD2390C5CCFC}" srcOrd="2" destOrd="0" parTransId="{A8FD1744-52A5-467B-B40B-ACC858AA8265}" sibTransId="{59BC3A2E-8B22-4B15-92CB-A968CDF3DE4C}"/>
    <dgm:cxn modelId="{F86FA8F3-3F99-4DB9-BD3D-0B5BBE8B2774}" srcId="{D7E8D3F6-44F1-4E8C-BECC-F60F2C9F8825}" destId="{FA8E5549-1D75-4E55-911E-9BF50750A02D}" srcOrd="1" destOrd="0" parTransId="{04F07DBD-7B80-4395-8B62-140F1BDB9474}" sibTransId="{705FFFD9-8D85-4E11-B61C-0E185C5A401A}"/>
    <dgm:cxn modelId="{0F4319B0-AD8A-4D83-B077-421470D4EA71}" type="presParOf" srcId="{A5ED3153-AF07-49A8-B138-60029A8DC754}" destId="{BC32E26F-2766-407C-BAEA-0FA7191ECAE5}" srcOrd="0" destOrd="0" presId="urn:microsoft.com/office/officeart/2005/8/layout/vList6"/>
    <dgm:cxn modelId="{066B8EF5-4DD9-4B90-8F26-E2E3ED122714}" type="presParOf" srcId="{BC32E26F-2766-407C-BAEA-0FA7191ECAE5}" destId="{66B90751-1F41-4E51-8668-6CBA9F1ECC6E}" srcOrd="0" destOrd="0" presId="urn:microsoft.com/office/officeart/2005/8/layout/vList6"/>
    <dgm:cxn modelId="{85D91992-C6B8-4C7B-96C2-F514177B327A}" type="presParOf" srcId="{BC32E26F-2766-407C-BAEA-0FA7191ECAE5}" destId="{B3BDDFB8-35B7-49B0-9B38-E1AA880D0AC6}" srcOrd="1" destOrd="0" presId="urn:microsoft.com/office/officeart/2005/8/layout/vList6"/>
    <dgm:cxn modelId="{A85C000B-1213-41C5-8000-43401BE05207}" type="presParOf" srcId="{A5ED3153-AF07-49A8-B138-60029A8DC754}" destId="{07171EA7-9738-42F2-8E19-51D7F5E29EC8}" srcOrd="1" destOrd="0" presId="urn:microsoft.com/office/officeart/2005/8/layout/vList6"/>
    <dgm:cxn modelId="{CE58CFBC-DBDD-42D8-9697-3B23657F4F70}" type="presParOf" srcId="{A5ED3153-AF07-49A8-B138-60029A8DC754}" destId="{92D5A009-043A-4E5D-952C-C8B9B09F4B2B}" srcOrd="2" destOrd="0" presId="urn:microsoft.com/office/officeart/2005/8/layout/vList6"/>
    <dgm:cxn modelId="{FF665068-E83B-4F58-980E-7E1445F1469B}" type="presParOf" srcId="{92D5A009-043A-4E5D-952C-C8B9B09F4B2B}" destId="{56B50448-D770-445E-9BF8-29C24ED67FDD}" srcOrd="0" destOrd="0" presId="urn:microsoft.com/office/officeart/2005/8/layout/vList6"/>
    <dgm:cxn modelId="{AE2B9E3E-8530-4FE4-97FD-60A2439E46E3}" type="presParOf" srcId="{92D5A009-043A-4E5D-952C-C8B9B09F4B2B}" destId="{8E637341-1563-4DA2-BBE2-0E30FD719F8E}" srcOrd="1" destOrd="0" presId="urn:microsoft.com/office/officeart/2005/8/layout/vList6"/>
    <dgm:cxn modelId="{33B7D9C5-5BBE-46F8-A7C3-0800D38583B8}" type="presParOf" srcId="{A5ED3153-AF07-49A8-B138-60029A8DC754}" destId="{EACEA11D-FEFF-49FD-8BBF-0A2535084476}" srcOrd="3" destOrd="0" presId="urn:microsoft.com/office/officeart/2005/8/layout/vList6"/>
    <dgm:cxn modelId="{91E748F4-E2BB-470D-AC08-CB85251D011D}" type="presParOf" srcId="{A5ED3153-AF07-49A8-B138-60029A8DC754}" destId="{A1DCA9D6-82EF-4773-9A09-1E7A85347BBC}" srcOrd="4" destOrd="0" presId="urn:microsoft.com/office/officeart/2005/8/layout/vList6"/>
    <dgm:cxn modelId="{05FC2818-68FB-43D6-9C83-A62CE5F74FF7}" type="presParOf" srcId="{A1DCA9D6-82EF-4773-9A09-1E7A85347BBC}" destId="{D9B76CCF-5EAA-40A2-8758-AB70155EF51F}" srcOrd="0" destOrd="0" presId="urn:microsoft.com/office/officeart/2005/8/layout/vList6"/>
    <dgm:cxn modelId="{78177B32-BB66-4C0E-8E0F-9C3518B145E1}" type="presParOf" srcId="{A1DCA9D6-82EF-4773-9A09-1E7A85347BBC}" destId="{200E1A0D-6A9B-4574-85DE-974A10B218DC}" srcOrd="1" destOrd="0" presId="urn:microsoft.com/office/officeart/2005/8/layout/vList6"/>
    <dgm:cxn modelId="{07003AE4-3A50-47AB-9939-5E243F084383}" type="presParOf" srcId="{A5ED3153-AF07-49A8-B138-60029A8DC754}" destId="{7F82A8FD-C2C9-4EDB-9775-BE1F3622F823}" srcOrd="5" destOrd="0" presId="urn:microsoft.com/office/officeart/2005/8/layout/vList6"/>
    <dgm:cxn modelId="{EDC85E35-8ADE-441E-ABE5-994955A1DBA4}" type="presParOf" srcId="{A5ED3153-AF07-49A8-B138-60029A8DC754}" destId="{CEF2EA55-49B9-404F-98AC-86A8D6F7F2EC}" srcOrd="6" destOrd="0" presId="urn:microsoft.com/office/officeart/2005/8/layout/vList6"/>
    <dgm:cxn modelId="{CB403C62-A55B-4A33-B2BC-B3326012057E}" type="presParOf" srcId="{CEF2EA55-49B9-404F-98AC-86A8D6F7F2EC}" destId="{6C87A6EC-C68E-4D01-AD73-DA91D8F8E2E5}" srcOrd="0" destOrd="0" presId="urn:microsoft.com/office/officeart/2005/8/layout/vList6"/>
    <dgm:cxn modelId="{4AB09F70-CAA6-44B2-9829-2DE1AEA38492}" type="presParOf" srcId="{CEF2EA55-49B9-404F-98AC-86A8D6F7F2EC}" destId="{F1AA95F5-BE60-4B39-8534-3C5DB9C92921}"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097B3-8DB1-4998-B7CB-EB14406AB8AE}">
      <dsp:nvSpPr>
        <dsp:cNvPr id="0" name=""/>
        <dsp:cNvSpPr/>
      </dsp:nvSpPr>
      <dsp:spPr>
        <a:xfrm>
          <a:off x="2095929" y="412980"/>
          <a:ext cx="2539367" cy="2539367"/>
        </a:xfrm>
        <a:prstGeom prst="blockArc">
          <a:avLst>
            <a:gd name="adj1" fmla="val 10800000"/>
            <a:gd name="adj2" fmla="val 162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CBC6C7-05E9-4D0E-A812-7FF163653A31}">
      <dsp:nvSpPr>
        <dsp:cNvPr id="0" name=""/>
        <dsp:cNvSpPr/>
      </dsp:nvSpPr>
      <dsp:spPr>
        <a:xfrm>
          <a:off x="2095929" y="412980"/>
          <a:ext cx="2539367" cy="2539367"/>
        </a:xfrm>
        <a:prstGeom prst="blockArc">
          <a:avLst>
            <a:gd name="adj1" fmla="val 5400000"/>
            <a:gd name="adj2" fmla="val 108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2BA773-F3FF-43F0-A1D4-BB3B93457FF7}">
      <dsp:nvSpPr>
        <dsp:cNvPr id="0" name=""/>
        <dsp:cNvSpPr/>
      </dsp:nvSpPr>
      <dsp:spPr>
        <a:xfrm>
          <a:off x="2095929" y="412980"/>
          <a:ext cx="2539367" cy="2539367"/>
        </a:xfrm>
        <a:prstGeom prst="blockArc">
          <a:avLst>
            <a:gd name="adj1" fmla="val 0"/>
            <a:gd name="adj2" fmla="val 540000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010FC3-1471-4A9B-808B-A9E3D24F79AB}">
      <dsp:nvSpPr>
        <dsp:cNvPr id="0" name=""/>
        <dsp:cNvSpPr/>
      </dsp:nvSpPr>
      <dsp:spPr>
        <a:xfrm>
          <a:off x="2095929" y="412980"/>
          <a:ext cx="2539367" cy="2539367"/>
        </a:xfrm>
        <a:prstGeom prst="blockArc">
          <a:avLst>
            <a:gd name="adj1" fmla="val 16200000"/>
            <a:gd name="adj2" fmla="val 0"/>
            <a:gd name="adj3" fmla="val 46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C1942D-A6CC-44BC-A40C-41A7A8ED11C0}">
      <dsp:nvSpPr>
        <dsp:cNvPr id="0" name=""/>
        <dsp:cNvSpPr/>
      </dsp:nvSpPr>
      <dsp:spPr>
        <a:xfrm>
          <a:off x="2672223" y="1131701"/>
          <a:ext cx="1386779" cy="11019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b="1" kern="1200" dirty="0"/>
            <a:t>Elevate Periodic Customer Feedback affirmed</a:t>
          </a:r>
        </a:p>
      </dsp:txBody>
      <dsp:txXfrm>
        <a:off x="2875312" y="1293074"/>
        <a:ext cx="980601" cy="779179"/>
      </dsp:txXfrm>
    </dsp:sp>
    <dsp:sp modelId="{AFCF570C-794F-4715-A51F-D2626008C8B3}">
      <dsp:nvSpPr>
        <dsp:cNvPr id="0" name=""/>
        <dsp:cNvSpPr/>
      </dsp:nvSpPr>
      <dsp:spPr>
        <a:xfrm>
          <a:off x="2792696" y="-112213"/>
          <a:ext cx="1145833" cy="11093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TW role as pivotal</a:t>
          </a:r>
        </a:p>
      </dsp:txBody>
      <dsp:txXfrm>
        <a:off x="2960499" y="50246"/>
        <a:ext cx="810227" cy="784422"/>
      </dsp:txXfrm>
    </dsp:sp>
    <dsp:sp modelId="{79CFD0EE-4AA4-46E5-A385-B229D158658C}">
      <dsp:nvSpPr>
        <dsp:cNvPr id="0" name=""/>
        <dsp:cNvSpPr/>
      </dsp:nvSpPr>
      <dsp:spPr>
        <a:xfrm>
          <a:off x="4045991" y="1196239"/>
          <a:ext cx="1119657" cy="9728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Arial"/>
              <a:ea typeface="+mn-ea"/>
              <a:cs typeface="+mn-cs"/>
              <a:sym typeface="Arial"/>
            </a:rPr>
            <a:t>TW enhances the usability, accessibility, and value of the Knowledge Management System (KMS)</a:t>
          </a:r>
          <a:endParaRPr lang="en-IN" sz="700" kern="1200" dirty="0">
            <a:solidFill>
              <a:srgbClr val="FFFFFF"/>
            </a:solidFill>
            <a:latin typeface="Arial"/>
            <a:ea typeface="+mn-ea"/>
            <a:cs typeface="+mn-cs"/>
          </a:endParaRPr>
        </a:p>
      </dsp:txBody>
      <dsp:txXfrm>
        <a:off x="4209961" y="1338709"/>
        <a:ext cx="791717" cy="687909"/>
      </dsp:txXfrm>
    </dsp:sp>
    <dsp:sp modelId="{5FD05D4F-F964-42F8-9438-B50F45F7F4FA}">
      <dsp:nvSpPr>
        <dsp:cNvPr id="0" name=""/>
        <dsp:cNvSpPr/>
      </dsp:nvSpPr>
      <dsp:spPr>
        <a:xfrm>
          <a:off x="2802689" y="2432054"/>
          <a:ext cx="1125847" cy="9816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Arial"/>
              <a:ea typeface="+mn-ea"/>
              <a:cs typeface="+mn-cs"/>
              <a:sym typeface="Arial"/>
            </a:rPr>
            <a:t>create, organize, update, and maintain content for effective knowledge distribution</a:t>
          </a:r>
          <a:endParaRPr lang="en-IN" sz="700" kern="1200" dirty="0">
            <a:solidFill>
              <a:srgbClr val="FFFFFF"/>
            </a:solidFill>
            <a:latin typeface="Arial"/>
            <a:ea typeface="+mn-ea"/>
            <a:cs typeface="+mn-cs"/>
          </a:endParaRPr>
        </a:p>
      </dsp:txBody>
      <dsp:txXfrm>
        <a:off x="2967565" y="2575811"/>
        <a:ext cx="796095" cy="694121"/>
      </dsp:txXfrm>
    </dsp:sp>
    <dsp:sp modelId="{97709C4A-1D53-4718-AC37-8A89C802F93D}">
      <dsp:nvSpPr>
        <dsp:cNvPr id="0" name=""/>
        <dsp:cNvSpPr/>
      </dsp:nvSpPr>
      <dsp:spPr>
        <a:xfrm>
          <a:off x="1582284" y="1162374"/>
          <a:ext cx="1086242" cy="104057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lang="en-US" sz="700" kern="1200" dirty="0">
              <a:solidFill>
                <a:srgbClr val="FFFFFF"/>
              </a:solidFill>
              <a:latin typeface="Arial"/>
              <a:ea typeface="+mn-ea"/>
              <a:cs typeface="+mn-cs"/>
              <a:sym typeface="Arial"/>
            </a:rPr>
            <a:t>expertise in crafting clear, user-focused guides is indispensable for KMS users.</a:t>
          </a:r>
          <a:endParaRPr lang="en-IN" sz="700" kern="1200" dirty="0">
            <a:solidFill>
              <a:srgbClr val="FFFFFF"/>
            </a:solidFill>
            <a:latin typeface="Arial"/>
            <a:ea typeface="+mn-ea"/>
            <a:cs typeface="+mn-cs"/>
          </a:endParaRPr>
        </a:p>
      </dsp:txBody>
      <dsp:txXfrm>
        <a:off x="1741360" y="1314763"/>
        <a:ext cx="768090" cy="735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DDFB8-35B7-49B0-9B38-E1AA880D0AC6}">
      <dsp:nvSpPr>
        <dsp:cNvPr id="0" name=""/>
        <dsp:cNvSpPr/>
      </dsp:nvSpPr>
      <dsp:spPr>
        <a:xfrm>
          <a:off x="2638213" y="1111"/>
          <a:ext cx="3957319" cy="88208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None/>
          </a:pPr>
          <a:endParaRPr lang="en-IN" sz="1000" kern="1200" dirty="0"/>
        </a:p>
        <a:p>
          <a:pPr marL="57150" lvl="1" indent="-57150" algn="just"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The role of technical writing in enhancing knowledge management systems has become more critical than ever due to rapid technological advancements.</a:t>
          </a:r>
          <a:endParaRPr lang="en-IN" sz="1050" kern="1200" dirty="0"/>
        </a:p>
      </dsp:txBody>
      <dsp:txXfrm>
        <a:off x="2638213" y="111371"/>
        <a:ext cx="3626538" cy="661563"/>
      </dsp:txXfrm>
    </dsp:sp>
    <dsp:sp modelId="{66B90751-1F41-4E51-8668-6CBA9F1ECC6E}">
      <dsp:nvSpPr>
        <dsp:cNvPr id="0" name=""/>
        <dsp:cNvSpPr/>
      </dsp:nvSpPr>
      <dsp:spPr>
        <a:xfrm>
          <a:off x="0" y="1111"/>
          <a:ext cx="2638213" cy="882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90000"/>
            </a:lnSpc>
            <a:spcBef>
              <a:spcPct val="0"/>
            </a:spcBef>
            <a:spcAft>
              <a:spcPct val="35000"/>
            </a:spcAft>
            <a:buNone/>
          </a:pPr>
          <a:r>
            <a:rPr lang="en-US" sz="1800" b="1" kern="1200" dirty="0">
              <a:effectLst/>
              <a:latin typeface="+mn-lt"/>
              <a:ea typeface="Calibri" panose="020F0502020204030204" pitchFamily="34" charset="0"/>
              <a:cs typeface="Times New Roman" panose="02020603050405020304" pitchFamily="18" charset="0"/>
            </a:rPr>
            <a:t>Technological Advancements</a:t>
          </a:r>
          <a:endParaRPr lang="en-IN" sz="1800" kern="1200" dirty="0"/>
        </a:p>
      </dsp:txBody>
      <dsp:txXfrm>
        <a:off x="43060" y="44171"/>
        <a:ext cx="2552093" cy="795963"/>
      </dsp:txXfrm>
    </dsp:sp>
    <dsp:sp modelId="{8E637341-1563-4DA2-BBE2-0E30FD719F8E}">
      <dsp:nvSpPr>
        <dsp:cNvPr id="0" name=""/>
        <dsp:cNvSpPr/>
      </dsp:nvSpPr>
      <dsp:spPr>
        <a:xfrm>
          <a:off x="2638213" y="971403"/>
          <a:ext cx="3957319" cy="88208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High satisfaction scores and commendations for the team’s professionalism and competence.</a:t>
          </a:r>
          <a:endParaRPr lang="en-IN" sz="1050" kern="1200" dirty="0"/>
        </a:p>
        <a:p>
          <a:pPr marL="57150" lvl="1" indent="-57150" algn="l"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These results serve as a testament to the effectiveness of our technical documentation.</a:t>
          </a:r>
          <a:endParaRPr lang="en-IN" sz="1050" kern="1200" dirty="0"/>
        </a:p>
      </dsp:txBody>
      <dsp:txXfrm>
        <a:off x="2638213" y="1081663"/>
        <a:ext cx="3626538" cy="661563"/>
      </dsp:txXfrm>
    </dsp:sp>
    <dsp:sp modelId="{56B50448-D770-445E-9BF8-29C24ED67FDD}">
      <dsp:nvSpPr>
        <dsp:cNvPr id="0" name=""/>
        <dsp:cNvSpPr/>
      </dsp:nvSpPr>
      <dsp:spPr>
        <a:xfrm>
          <a:off x="0" y="971403"/>
          <a:ext cx="2638213" cy="882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90000"/>
            </a:lnSpc>
            <a:spcBef>
              <a:spcPct val="0"/>
            </a:spcBef>
            <a:spcAft>
              <a:spcPct val="35000"/>
            </a:spcAft>
            <a:buNone/>
          </a:pPr>
          <a:r>
            <a:rPr lang="en-US" sz="1800" b="1" kern="1200" dirty="0">
              <a:effectLst/>
              <a:latin typeface="+mn-lt"/>
              <a:ea typeface="Calibri" panose="020F0502020204030204" pitchFamily="34" charset="0"/>
              <a:cs typeface="Times New Roman" panose="02020603050405020304" pitchFamily="18" charset="0"/>
            </a:rPr>
            <a:t>CSAT Results</a:t>
          </a:r>
          <a:endParaRPr lang="en-IN" sz="1800" kern="1200" dirty="0"/>
        </a:p>
      </dsp:txBody>
      <dsp:txXfrm>
        <a:off x="43060" y="1014463"/>
        <a:ext cx="2552093" cy="795963"/>
      </dsp:txXfrm>
    </dsp:sp>
    <dsp:sp modelId="{200E1A0D-6A9B-4574-85DE-974A10B218DC}">
      <dsp:nvSpPr>
        <dsp:cNvPr id="0" name=""/>
        <dsp:cNvSpPr/>
      </dsp:nvSpPr>
      <dsp:spPr>
        <a:xfrm>
          <a:off x="2638213" y="1941695"/>
          <a:ext cx="3957319" cy="88208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Simplifies complex information.</a:t>
          </a:r>
          <a:endParaRPr lang="en-IN" sz="1050" kern="1200" dirty="0"/>
        </a:p>
        <a:p>
          <a:pPr marL="57150" lvl="1" indent="-57150" algn="l"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Empowers users.</a:t>
          </a:r>
          <a:endParaRPr lang="en-IN" sz="1050" kern="1200" dirty="0"/>
        </a:p>
        <a:p>
          <a:pPr marL="57150" lvl="1" indent="-57150" algn="l" defTabSz="466725">
            <a:lnSpc>
              <a:spcPct val="90000"/>
            </a:lnSpc>
            <a:spcBef>
              <a:spcPct val="0"/>
            </a:spcBef>
            <a:spcAft>
              <a:spcPct val="15000"/>
            </a:spcAft>
            <a:buFont typeface="Wingdings" panose="05000000000000000000" pitchFamily="2" charset="2"/>
            <a:buChar char="q"/>
          </a:pPr>
          <a:r>
            <a:rPr lang="en-US" sz="1050" kern="1200" dirty="0">
              <a:effectLst/>
              <a:latin typeface="+mn-lt"/>
              <a:ea typeface="Calibri" panose="020F0502020204030204" pitchFamily="34" charset="0"/>
              <a:cs typeface="Times New Roman" panose="02020603050405020304" pitchFamily="18" charset="0"/>
            </a:rPr>
            <a:t> Directly contributes to business performance</a:t>
          </a:r>
          <a:r>
            <a:rPr lang="en-US" sz="700" kern="1200" dirty="0">
              <a:effectLst/>
              <a:latin typeface="+mn-lt"/>
              <a:ea typeface="Calibri" panose="020F0502020204030204" pitchFamily="34" charset="0"/>
              <a:cs typeface="Times New Roman" panose="02020603050405020304" pitchFamily="18" charset="0"/>
            </a:rPr>
            <a:t>.</a:t>
          </a:r>
          <a:endParaRPr lang="en-IN" sz="700" kern="1200" dirty="0"/>
        </a:p>
      </dsp:txBody>
      <dsp:txXfrm>
        <a:off x="2638213" y="2051955"/>
        <a:ext cx="3626538" cy="661563"/>
      </dsp:txXfrm>
    </dsp:sp>
    <dsp:sp modelId="{D9B76CCF-5EAA-40A2-8758-AB70155EF51F}">
      <dsp:nvSpPr>
        <dsp:cNvPr id="0" name=""/>
        <dsp:cNvSpPr/>
      </dsp:nvSpPr>
      <dsp:spPr>
        <a:xfrm>
          <a:off x="0" y="1941695"/>
          <a:ext cx="2638213" cy="882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90000"/>
            </a:lnSpc>
            <a:spcBef>
              <a:spcPct val="0"/>
            </a:spcBef>
            <a:spcAft>
              <a:spcPct val="35000"/>
            </a:spcAft>
            <a:buNone/>
          </a:pPr>
          <a:r>
            <a:rPr lang="en-US" sz="1800" b="1" kern="1200" dirty="0">
              <a:effectLst/>
              <a:latin typeface="+mn-lt"/>
              <a:ea typeface="Calibri" panose="020F0502020204030204" pitchFamily="34" charset="0"/>
              <a:cs typeface="Times New Roman" panose="02020603050405020304" pitchFamily="18" charset="0"/>
            </a:rPr>
            <a:t>Tech Writing </a:t>
          </a:r>
        </a:p>
        <a:p>
          <a:pPr marL="0" lvl="0" indent="0" algn="l" defTabSz="800100">
            <a:lnSpc>
              <a:spcPct val="90000"/>
            </a:lnSpc>
            <a:spcBef>
              <a:spcPct val="0"/>
            </a:spcBef>
            <a:spcAft>
              <a:spcPct val="35000"/>
            </a:spcAft>
            <a:buNone/>
          </a:pPr>
          <a:r>
            <a:rPr lang="en-US" sz="1800" b="1" kern="1200" dirty="0">
              <a:effectLst/>
              <a:latin typeface="+mn-lt"/>
              <a:ea typeface="Calibri" panose="020F0502020204030204" pitchFamily="34" charset="0"/>
              <a:cs typeface="Times New Roman" panose="02020603050405020304" pitchFamily="18" charset="0"/>
            </a:rPr>
            <a:t>Benefits</a:t>
          </a:r>
          <a:endParaRPr lang="en-IN" sz="1800" kern="1200" dirty="0"/>
        </a:p>
      </dsp:txBody>
      <dsp:txXfrm>
        <a:off x="43060" y="1984755"/>
        <a:ext cx="2552093" cy="795963"/>
      </dsp:txXfrm>
    </dsp:sp>
    <dsp:sp modelId="{F1AA95F5-BE60-4B39-8534-3C5DB9C92921}">
      <dsp:nvSpPr>
        <dsp:cNvPr id="0" name=""/>
        <dsp:cNvSpPr/>
      </dsp:nvSpPr>
      <dsp:spPr>
        <a:xfrm>
          <a:off x="2638213" y="2911986"/>
          <a:ext cx="3957319" cy="882083"/>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66725">
            <a:lnSpc>
              <a:spcPct val="90000"/>
            </a:lnSpc>
            <a:spcBef>
              <a:spcPct val="0"/>
            </a:spcBef>
            <a:spcAft>
              <a:spcPct val="15000"/>
            </a:spcAft>
            <a:buFont typeface="Wingdings" panose="05000000000000000000" pitchFamily="2" charset="2"/>
            <a:buChar char="q"/>
          </a:pPr>
          <a:r>
            <a:rPr lang="en-US" sz="1050" b="0" i="0" kern="1200" dirty="0"/>
            <a:t> Adapting practices guided by tech evolution and privacy insights.</a:t>
          </a:r>
          <a:endParaRPr lang="en-IN" sz="1050" kern="1200" dirty="0"/>
        </a:p>
        <a:p>
          <a:pPr marL="57150" lvl="1" indent="-57150" algn="l" defTabSz="466725">
            <a:lnSpc>
              <a:spcPct val="90000"/>
            </a:lnSpc>
            <a:spcBef>
              <a:spcPct val="0"/>
            </a:spcBef>
            <a:spcAft>
              <a:spcPct val="15000"/>
            </a:spcAft>
            <a:buFont typeface="Wingdings" panose="05000000000000000000" pitchFamily="2" charset="2"/>
            <a:buChar char="q"/>
          </a:pPr>
          <a:r>
            <a:rPr lang="en-US" sz="1050" b="0" i="0" kern="1200" dirty="0">
              <a:solidFill>
                <a:srgbClr val="000000">
                  <a:hueOff val="0"/>
                  <a:satOff val="0"/>
                  <a:lumOff val="0"/>
                  <a:alphaOff val="0"/>
                </a:srgbClr>
              </a:solidFill>
              <a:latin typeface="Arial"/>
              <a:ea typeface="+mn-ea"/>
              <a:cs typeface="+mn-cs"/>
            </a:rPr>
            <a:t> Excellence in technical writing and knowledge management for superior user experience</a:t>
          </a:r>
          <a:endParaRPr lang="en-IN" sz="1050" b="0" i="0" kern="1200" dirty="0">
            <a:solidFill>
              <a:srgbClr val="000000">
                <a:hueOff val="0"/>
                <a:satOff val="0"/>
                <a:lumOff val="0"/>
                <a:alphaOff val="0"/>
              </a:srgbClr>
            </a:solidFill>
            <a:latin typeface="Arial"/>
            <a:ea typeface="+mn-ea"/>
            <a:cs typeface="+mn-cs"/>
          </a:endParaRPr>
        </a:p>
      </dsp:txBody>
      <dsp:txXfrm>
        <a:off x="2638213" y="3022246"/>
        <a:ext cx="3626538" cy="661563"/>
      </dsp:txXfrm>
    </dsp:sp>
    <dsp:sp modelId="{6C87A6EC-C68E-4D01-AD73-DA91D8F8E2E5}">
      <dsp:nvSpPr>
        <dsp:cNvPr id="0" name=""/>
        <dsp:cNvSpPr/>
      </dsp:nvSpPr>
      <dsp:spPr>
        <a:xfrm>
          <a:off x="8468" y="2911986"/>
          <a:ext cx="2638213" cy="882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l" defTabSz="800100">
            <a:lnSpc>
              <a:spcPct val="90000"/>
            </a:lnSpc>
            <a:spcBef>
              <a:spcPct val="0"/>
            </a:spcBef>
            <a:spcAft>
              <a:spcPct val="35000"/>
            </a:spcAft>
            <a:buNone/>
          </a:pPr>
          <a:r>
            <a:rPr lang="en-IN" sz="1800" b="1" kern="1200" dirty="0"/>
            <a:t>Future Outlook</a:t>
          </a:r>
        </a:p>
      </dsp:txBody>
      <dsp:txXfrm>
        <a:off x="51528" y="2955046"/>
        <a:ext cx="2552093" cy="795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378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55831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308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789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44279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6387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305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48451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296310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44919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402426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2478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71376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09353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532518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92615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579306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80234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5155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68053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639668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333420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26577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7538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6202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704529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3169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81049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openoregon.pressbooks.pub/lbcctechwriting/front-matter/introduction/"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diagramColors" Target="../diagrams/colors2.xml"/><Relationship Id="rId12" Type="http://schemas.openxmlformats.org/officeDocument/2006/relationships/image" Target="../media/image33.svg"/><Relationship Id="rId2" Type="http://schemas.openxmlformats.org/officeDocument/2006/relationships/notesSlide" Target="../notesSlides/notesSlide31.xml"/><Relationship Id="rId16"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32.png"/><Relationship Id="rId5" Type="http://schemas.openxmlformats.org/officeDocument/2006/relationships/diagramLayout" Target="../diagrams/layout2.xml"/><Relationship Id="rId15" Type="http://schemas.openxmlformats.org/officeDocument/2006/relationships/image" Target="../media/image36.png"/><Relationship Id="rId10" Type="http://schemas.openxmlformats.org/officeDocument/2006/relationships/image" Target="../media/image31.svg"/><Relationship Id="rId4" Type="http://schemas.openxmlformats.org/officeDocument/2006/relationships/diagramData" Target="../diagrams/data2.xml"/><Relationship Id="rId9" Type="http://schemas.openxmlformats.org/officeDocument/2006/relationships/image" Target="../media/image30.png"/><Relationship Id="rId1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openlibrary-repo.ecampusontario.ca/jspui/bitstream/123456789/636/6/Technical-Writing-Essentials-1563391799.html"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openlibrary-repo.ecampusontario.ca/jspui/bitstream/123456789/636/6/Technical-Writing-Essentials-1563391799.htm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jpg"/><Relationship Id="rId4" Type="http://schemas.openxmlformats.org/officeDocument/2006/relationships/image" Target="../media/image5.png"/><Relationship Id="rId9"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973100" y="447092"/>
            <a:ext cx="8115300" cy="205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5200"/>
              <a:buFont typeface="Arial"/>
              <a:buNone/>
            </a:pPr>
            <a:r>
              <a:rPr lang="en-US" sz="3000" b="1" i="0" u="none" strike="noStrike" cap="none" dirty="0">
                <a:solidFill>
                  <a:srgbClr val="FFFFFF"/>
                </a:solidFill>
                <a:latin typeface="Helvetica Neue"/>
                <a:ea typeface="Helvetica Neue"/>
                <a:cs typeface="Helvetica Neue"/>
                <a:sym typeface="Helvetica Neue"/>
              </a:rPr>
              <a:t>The Impact of Technical Writing on Knowledge Management Systems and Business Performance – </a:t>
            </a:r>
            <a:r>
              <a:rPr lang="en-US" sz="2000" b="1" i="0" u="none" strike="noStrike" cap="none" dirty="0">
                <a:solidFill>
                  <a:srgbClr val="FFFFFF"/>
                </a:solidFill>
                <a:latin typeface="Helvetica Neue"/>
                <a:ea typeface="Helvetica Neue"/>
                <a:cs typeface="Helvetica Neue"/>
                <a:sym typeface="Helvetica Neue"/>
              </a:rPr>
              <a:t>Case Study Analysis</a:t>
            </a:r>
          </a:p>
        </p:txBody>
      </p:sp>
      <p:sp>
        <p:nvSpPr>
          <p:cNvPr id="55" name="Google Shape;55;p13"/>
          <p:cNvSpPr txBox="1">
            <a:spLocks noGrp="1"/>
          </p:cNvSpPr>
          <p:nvPr>
            <p:ph type="subTitle" idx="1"/>
          </p:nvPr>
        </p:nvSpPr>
        <p:spPr>
          <a:xfrm>
            <a:off x="1075525" y="2536642"/>
            <a:ext cx="7929682" cy="103115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2800"/>
              <a:buFont typeface="Arial"/>
              <a:buNone/>
            </a:pPr>
            <a:r>
              <a:rPr lang="en-IN" sz="1800" b="1" i="0" u="none" strike="noStrike" cap="none" dirty="0">
                <a:solidFill>
                  <a:srgbClr val="FFFFFF"/>
                </a:solidFill>
                <a:latin typeface="Helvetica Neue"/>
                <a:ea typeface="Helvetica Neue"/>
                <a:cs typeface="Helvetica Neue"/>
                <a:sym typeface="Helvetica Neue"/>
              </a:rPr>
              <a:t>[</a:t>
            </a:r>
            <a:r>
              <a:rPr lang="en-IN" sz="1800" b="1" dirty="0">
                <a:solidFill>
                  <a:srgbClr val="FFFFFF"/>
                </a:solidFill>
                <a:latin typeface="Helvetica Neue"/>
                <a:ea typeface="Helvetica Neue"/>
                <a:cs typeface="Helvetica Neue"/>
                <a:sym typeface="Helvetica Neue"/>
              </a:rPr>
              <a:t>Elevate Services</a:t>
            </a:r>
            <a:r>
              <a:rPr lang="en-IN" sz="1800" b="1" i="0" u="none" strike="noStrike" cap="none" dirty="0">
                <a:solidFill>
                  <a:srgbClr val="FFFFFF"/>
                </a:solidFill>
                <a:latin typeface="Helvetica Neue"/>
                <a:ea typeface="Helvetica Neue"/>
                <a:cs typeface="Helvetica Neue"/>
                <a:sym typeface="Helvetica Neue"/>
              </a:rPr>
              <a:t>] - [July 2024]</a:t>
            </a:r>
          </a:p>
          <a:p>
            <a:pPr marL="0" indent="0" algn="l"/>
            <a:endParaRPr lang="en-IN" sz="1800" dirty="0">
              <a:solidFill>
                <a:srgbClr val="FFFFFF"/>
              </a:solidFill>
              <a:latin typeface="Helvetica Neue"/>
              <a:ea typeface="Helvetica Neue"/>
              <a:cs typeface="Helvetica Neue"/>
              <a:sym typeface="Helvetica Neue"/>
            </a:endParaRPr>
          </a:p>
          <a:p>
            <a:pPr marL="0" indent="0" algn="l"/>
            <a:r>
              <a:rPr lang="en-IN" sz="1800" b="1" dirty="0">
                <a:solidFill>
                  <a:srgbClr val="FFFFFF"/>
                </a:solidFill>
                <a:latin typeface="Helvetica Neue"/>
                <a:ea typeface="Helvetica Neue"/>
                <a:cs typeface="Helvetica Neue"/>
                <a:sym typeface="Helvetica Neue"/>
              </a:rPr>
              <a:t>Author: </a:t>
            </a:r>
            <a:r>
              <a:rPr lang="en-IN" sz="1800" dirty="0">
                <a:solidFill>
                  <a:srgbClr val="FFFFFF"/>
                </a:solidFill>
                <a:latin typeface="Helvetica Neue"/>
                <a:ea typeface="Helvetica Neue"/>
                <a:cs typeface="Helvetica Neue"/>
                <a:sym typeface="Helvetica Neue"/>
              </a:rPr>
              <a:t>Priya Bhatia</a:t>
            </a:r>
            <a:endParaRPr lang="en-IN" sz="180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IN" b="1">
                <a:solidFill>
                  <a:srgbClr val="FFFFFF"/>
                </a:solidFill>
                <a:latin typeface="Helvetica Neue"/>
                <a:ea typeface="Helvetica Neue"/>
                <a:cs typeface="Helvetica Neue"/>
                <a:sym typeface="Helvetica Neue"/>
              </a:rPr>
              <a:t>Problem Statement</a:t>
            </a:r>
            <a:endParaRPr lang="en-IN" sz="2800" b="1" i="0" u="none" strike="noStrike" cap="none" dirty="0">
              <a:solidFill>
                <a:srgbClr val="FFFFFF"/>
              </a:solidFill>
              <a:latin typeface="Helvetica Neue"/>
              <a:ea typeface="Helvetica Neue"/>
              <a:cs typeface="Helvetica Neue"/>
              <a:sym typeface="Helvetica Neue"/>
            </a:endParaRPr>
          </a:p>
        </p:txBody>
      </p:sp>
      <p:sp>
        <p:nvSpPr>
          <p:cNvPr id="73" name="Google Shape;73;p16"/>
          <p:cNvSpPr txBox="1">
            <a:spLocks noGrp="1"/>
          </p:cNvSpPr>
          <p:nvPr>
            <p:ph type="body" idx="1"/>
          </p:nvPr>
        </p:nvSpPr>
        <p:spPr>
          <a:xfrm>
            <a:off x="311701" y="1231396"/>
            <a:ext cx="4582032" cy="3543279"/>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b="1" dirty="0"/>
              <a:t>Impact on KMS Use and Performance: </a:t>
            </a:r>
            <a:r>
              <a:rPr lang="en-US" sz="1500" dirty="0"/>
              <a:t>The abundance of complex technical information can create a barrier for non-technical personnel, adversely affecting the use of KMS and overall organizational performance.</a:t>
            </a:r>
          </a:p>
        </p:txBody>
      </p:sp>
      <p:pic>
        <p:nvPicPr>
          <p:cNvPr id="5" name="Picture 4" descr="A person and person in different poses&#10;&#10;Description automatically generated">
            <a:extLst>
              <a:ext uri="{FF2B5EF4-FFF2-40B4-BE49-F238E27FC236}">
                <a16:creationId xmlns:a16="http://schemas.microsoft.com/office/drawing/2014/main" id="{C420AA30-C416-06A0-5BAD-9A5A7FBFE1FB}"/>
              </a:ext>
            </a:extLst>
          </p:cNvPr>
          <p:cNvPicPr>
            <a:picLocks noChangeAspect="1"/>
          </p:cNvPicPr>
          <p:nvPr/>
        </p:nvPicPr>
        <p:blipFill>
          <a:blip r:embed="rId4"/>
          <a:stretch>
            <a:fillRect/>
          </a:stretch>
        </p:blipFill>
        <p:spPr>
          <a:xfrm>
            <a:off x="5147734" y="1345496"/>
            <a:ext cx="3337200" cy="3337200"/>
          </a:xfrm>
          <a:prstGeom prst="rect">
            <a:avLst/>
          </a:prstGeom>
        </p:spPr>
      </p:pic>
    </p:spTree>
    <p:extLst>
      <p:ext uri="{BB962C8B-B14F-4D97-AF65-F5344CB8AC3E}">
        <p14:creationId xmlns:p14="http://schemas.microsoft.com/office/powerpoint/2010/main" val="4051205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1. Cost Implications of Inadequate Documentation</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2"/>
              </a:buClr>
              <a:buSzPts val="1800"/>
              <a:buFont typeface="Arial"/>
              <a:buNone/>
            </a:pPr>
            <a:r>
              <a:rPr lang="en-US" sz="1500" b="0" i="0" u="none" strike="noStrike" cap="none" dirty="0">
                <a:solidFill>
                  <a:schemeClr val="dk2"/>
                </a:solidFill>
                <a:latin typeface="Arial"/>
                <a:ea typeface="Arial"/>
                <a:cs typeface="Arial"/>
                <a:sym typeface="Arial"/>
              </a:rPr>
              <a:t>Financial repercussions for companies based on studies:</a:t>
            </a:r>
          </a:p>
        </p:txBody>
      </p:sp>
      <p:pic>
        <p:nvPicPr>
          <p:cNvPr id="3" name="Picture 2" descr="A person standing in front of a large stack of money">
            <a:extLst>
              <a:ext uri="{FF2B5EF4-FFF2-40B4-BE49-F238E27FC236}">
                <a16:creationId xmlns:a16="http://schemas.microsoft.com/office/drawing/2014/main" id="{DB029A7D-2C07-40BC-4572-5C8C51ED2CBD}"/>
              </a:ext>
            </a:extLst>
          </p:cNvPr>
          <p:cNvPicPr>
            <a:picLocks noChangeAspect="1"/>
          </p:cNvPicPr>
          <p:nvPr/>
        </p:nvPicPr>
        <p:blipFill>
          <a:blip r:embed="rId4"/>
          <a:stretch>
            <a:fillRect/>
          </a:stretch>
        </p:blipFill>
        <p:spPr>
          <a:xfrm>
            <a:off x="5207358" y="1396091"/>
            <a:ext cx="3624942" cy="3624942"/>
          </a:xfrm>
          <a:prstGeom prst="rect">
            <a:avLst/>
          </a:prstGeom>
        </p:spPr>
      </p:pic>
      <p:graphicFrame>
        <p:nvGraphicFramePr>
          <p:cNvPr id="8" name="Table 7">
            <a:extLst>
              <a:ext uri="{FF2B5EF4-FFF2-40B4-BE49-F238E27FC236}">
                <a16:creationId xmlns:a16="http://schemas.microsoft.com/office/drawing/2014/main" id="{A5B2CAC7-4710-CE42-8D1B-2AB841574FAF}"/>
              </a:ext>
            </a:extLst>
          </p:cNvPr>
          <p:cNvGraphicFramePr>
            <a:graphicFrameLocks noGrp="1"/>
          </p:cNvGraphicFramePr>
          <p:nvPr>
            <p:extLst>
              <p:ext uri="{D42A27DB-BD31-4B8C-83A1-F6EECF244321}">
                <p14:modId xmlns:p14="http://schemas.microsoft.com/office/powerpoint/2010/main" val="2493580735"/>
              </p:ext>
            </p:extLst>
          </p:nvPr>
        </p:nvGraphicFramePr>
        <p:xfrm>
          <a:off x="379640" y="2013055"/>
          <a:ext cx="4486274" cy="2761618"/>
        </p:xfrm>
        <a:graphic>
          <a:graphicData uri="http://schemas.openxmlformats.org/drawingml/2006/table">
            <a:tbl>
              <a:tblPr firstRow="1" bandRow="1">
                <a:tableStyleId>{5C22544A-7EE6-4342-B048-85BDC9FD1C3A}</a:tableStyleId>
              </a:tblPr>
              <a:tblGrid>
                <a:gridCol w="1495425">
                  <a:extLst>
                    <a:ext uri="{9D8B030D-6E8A-4147-A177-3AD203B41FA5}">
                      <a16:colId xmlns:a16="http://schemas.microsoft.com/office/drawing/2014/main" val="20000"/>
                    </a:ext>
                  </a:extLst>
                </a:gridCol>
                <a:gridCol w="2990849">
                  <a:extLst>
                    <a:ext uri="{9D8B030D-6E8A-4147-A177-3AD203B41FA5}">
                      <a16:colId xmlns:a16="http://schemas.microsoft.com/office/drawing/2014/main" val="20001"/>
                    </a:ext>
                  </a:extLst>
                </a:gridCol>
              </a:tblGrid>
              <a:tr h="354054">
                <a:tc>
                  <a:txBody>
                    <a:bodyPr/>
                    <a:lstStyle/>
                    <a:p>
                      <a:pPr algn="ctr">
                        <a:defRPr sz="1400"/>
                      </a:pPr>
                      <a:r>
                        <a:rPr dirty="0"/>
                        <a:t>Aspect</a:t>
                      </a:r>
                    </a:p>
                  </a:txBody>
                  <a:tcPr/>
                </a:tc>
                <a:tc>
                  <a:txBody>
                    <a:bodyPr/>
                    <a:lstStyle/>
                    <a:p>
                      <a:pPr algn="ctr">
                        <a:defRPr sz="1400"/>
                      </a:pPr>
                      <a:r>
                        <a:rPr dirty="0"/>
                        <a:t>Implications</a:t>
                      </a:r>
                    </a:p>
                  </a:txBody>
                  <a:tcPr/>
                </a:tc>
                <a:extLst>
                  <a:ext uri="{0D108BD9-81ED-4DB2-BD59-A6C34878D82A}">
                    <a16:rowId xmlns:a16="http://schemas.microsoft.com/office/drawing/2014/main" val="10000"/>
                  </a:ext>
                </a:extLst>
              </a:tr>
              <a:tr h="601891">
                <a:tc>
                  <a:txBody>
                    <a:bodyPr/>
                    <a:lstStyle/>
                    <a:p>
                      <a:pPr algn="ctr">
                        <a:defRPr sz="1400"/>
                      </a:pPr>
                      <a:r>
                        <a:rPr b="1" dirty="0"/>
                        <a:t>Customer Retention</a:t>
                      </a:r>
                    </a:p>
                  </a:txBody>
                  <a:tcPr/>
                </a:tc>
                <a:tc>
                  <a:txBody>
                    <a:bodyPr/>
                    <a:lstStyle/>
                    <a:p>
                      <a:pPr algn="ctr">
                        <a:defRPr sz="1400"/>
                      </a:pPr>
                      <a:r>
                        <a:rPr dirty="0"/>
                        <a:t>Poor documentation</a:t>
                      </a:r>
                      <a:r>
                        <a:rPr lang="en-IN" dirty="0"/>
                        <a:t> </a:t>
                      </a:r>
                      <a:r>
                        <a:rPr dirty="0"/>
                        <a:t>led to dissatisfaction and business loss.</a:t>
                      </a:r>
                    </a:p>
                  </a:txBody>
                  <a:tcPr/>
                </a:tc>
                <a:extLst>
                  <a:ext uri="{0D108BD9-81ED-4DB2-BD59-A6C34878D82A}">
                    <a16:rowId xmlns:a16="http://schemas.microsoft.com/office/drawing/2014/main" val="10001"/>
                  </a:ext>
                </a:extLst>
              </a:tr>
              <a:tr h="601891">
                <a:tc>
                  <a:txBody>
                    <a:bodyPr/>
                    <a:lstStyle/>
                    <a:p>
                      <a:pPr algn="ctr">
                        <a:defRPr sz="1400"/>
                      </a:pPr>
                      <a:r>
                        <a:rPr b="1" dirty="0"/>
                        <a:t>Employee Efficiency</a:t>
                      </a:r>
                    </a:p>
                  </a:txBody>
                  <a:tcPr/>
                </a:tc>
                <a:tc>
                  <a:txBody>
                    <a:bodyPr/>
                    <a:lstStyle/>
                    <a:p>
                      <a:pPr algn="ctr">
                        <a:defRPr sz="1400"/>
                      </a:pPr>
                      <a:r>
                        <a:rPr dirty="0"/>
                        <a:t>Inefficient internal documentation waste</a:t>
                      </a:r>
                      <a:r>
                        <a:rPr lang="en-IN" dirty="0"/>
                        <a:t>d</a:t>
                      </a:r>
                      <a:r>
                        <a:rPr dirty="0"/>
                        <a:t> time</a:t>
                      </a:r>
                      <a:r>
                        <a:rPr lang="en-IN" dirty="0"/>
                        <a:t> and effort</a:t>
                      </a:r>
                      <a:r>
                        <a:rPr dirty="0"/>
                        <a:t>.</a:t>
                      </a:r>
                    </a:p>
                  </a:txBody>
                  <a:tcPr/>
                </a:tc>
                <a:extLst>
                  <a:ext uri="{0D108BD9-81ED-4DB2-BD59-A6C34878D82A}">
                    <a16:rowId xmlns:a16="http://schemas.microsoft.com/office/drawing/2014/main" val="10002"/>
                  </a:ext>
                </a:extLst>
              </a:tr>
              <a:tr h="601891">
                <a:tc>
                  <a:txBody>
                    <a:bodyPr/>
                    <a:lstStyle/>
                    <a:p>
                      <a:pPr algn="ctr">
                        <a:defRPr sz="1400"/>
                      </a:pPr>
                      <a:r>
                        <a:rPr b="1"/>
                        <a:t>Regulatory Adherence</a:t>
                      </a:r>
                    </a:p>
                  </a:txBody>
                  <a:tcPr/>
                </a:tc>
                <a:tc>
                  <a:txBody>
                    <a:bodyPr/>
                    <a:lstStyle/>
                    <a:p>
                      <a:pPr algn="ctr">
                        <a:defRPr sz="1400"/>
                      </a:pPr>
                      <a:r>
                        <a:rPr dirty="0"/>
                        <a:t>Non-compliance </a:t>
                      </a:r>
                      <a:r>
                        <a:rPr lang="en-IN" dirty="0"/>
                        <a:t>led to</a:t>
                      </a:r>
                      <a:r>
                        <a:rPr dirty="0"/>
                        <a:t> hefty fines.</a:t>
                      </a:r>
                    </a:p>
                  </a:txBody>
                  <a:tcPr/>
                </a:tc>
                <a:extLst>
                  <a:ext uri="{0D108BD9-81ED-4DB2-BD59-A6C34878D82A}">
                    <a16:rowId xmlns:a16="http://schemas.microsoft.com/office/drawing/2014/main" val="10003"/>
                  </a:ext>
                </a:extLst>
              </a:tr>
              <a:tr h="601891">
                <a:tc>
                  <a:txBody>
                    <a:bodyPr/>
                    <a:lstStyle/>
                    <a:p>
                      <a:pPr algn="ctr">
                        <a:defRPr sz="1400"/>
                      </a:pPr>
                      <a:r>
                        <a:rPr b="1" dirty="0"/>
                        <a:t>Legal Liabilities</a:t>
                      </a:r>
                    </a:p>
                  </a:txBody>
                  <a:tcPr/>
                </a:tc>
                <a:tc>
                  <a:txBody>
                    <a:bodyPr/>
                    <a:lstStyle/>
                    <a:p>
                      <a:pPr algn="ctr">
                        <a:defRPr sz="1400"/>
                      </a:pPr>
                      <a:r>
                        <a:rPr dirty="0"/>
                        <a:t>Insufficient documentation </a:t>
                      </a:r>
                      <a:r>
                        <a:rPr lang="en-IN" dirty="0"/>
                        <a:t>led</a:t>
                      </a:r>
                      <a:r>
                        <a:rPr dirty="0"/>
                        <a:t> to </a:t>
                      </a:r>
                      <a:r>
                        <a:rPr lang="en-IN" dirty="0"/>
                        <a:t>liability </a:t>
                      </a:r>
                      <a:r>
                        <a:rPr dirty="0"/>
                        <a:t>lawsuits.</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2. Challenges and Opportunities</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b="1" i="0" u="none" strike="noStrike" cap="none" dirty="0">
                <a:solidFill>
                  <a:schemeClr val="dk2"/>
                </a:solidFill>
                <a:latin typeface="Arial"/>
                <a:ea typeface="Arial"/>
                <a:cs typeface="Arial"/>
                <a:sym typeface="Arial"/>
              </a:rPr>
              <a:t>The 2023 CSAT Feedback: </a:t>
            </a:r>
            <a:r>
              <a:rPr lang="en-US" sz="1500" dirty="0"/>
              <a:t>H</a:t>
            </a:r>
            <a:r>
              <a:rPr lang="en-US" sz="1500" b="0" i="0" u="none" strike="noStrike" cap="none" dirty="0">
                <a:solidFill>
                  <a:schemeClr val="dk2"/>
                </a:solidFill>
                <a:latin typeface="Arial"/>
                <a:ea typeface="Arial"/>
                <a:cs typeface="Arial"/>
                <a:sym typeface="Arial"/>
              </a:rPr>
              <a:t>ighlights key improvement areas including enhanced customer service and better functionality.</a:t>
            </a:r>
          </a:p>
          <a:p>
            <a:pPr marL="285750" indent="-285750" algn="just">
              <a:spcAft>
                <a:spcPts val="1600"/>
              </a:spcAft>
            </a:pPr>
            <a:r>
              <a:rPr lang="en-US" sz="1500" b="1" i="0" u="none" strike="noStrike" cap="none" dirty="0">
                <a:solidFill>
                  <a:schemeClr val="dk2"/>
                </a:solidFill>
                <a:latin typeface="Arial"/>
                <a:ea typeface="Arial"/>
                <a:cs typeface="Arial"/>
                <a:sym typeface="Arial"/>
              </a:rPr>
              <a:t>Addressing Challenges: </a:t>
            </a:r>
            <a:r>
              <a:rPr lang="en-US" sz="1500" i="0" u="none" strike="noStrike" cap="none" dirty="0">
                <a:solidFill>
                  <a:schemeClr val="dk2"/>
                </a:solidFill>
                <a:latin typeface="Arial"/>
                <a:ea typeface="Arial"/>
                <a:cs typeface="Arial"/>
                <a:sym typeface="Arial"/>
              </a:rPr>
              <a:t>T</a:t>
            </a:r>
            <a:r>
              <a:rPr lang="en-US" sz="1500" b="0" i="0" u="none" strike="noStrike" cap="none" dirty="0">
                <a:solidFill>
                  <a:schemeClr val="dk2"/>
                </a:solidFill>
                <a:latin typeface="Arial"/>
                <a:ea typeface="Arial"/>
                <a:cs typeface="Arial"/>
                <a:sym typeface="Arial"/>
              </a:rPr>
              <a:t>ackled by implementing robust technical writing practices, thereby improving customer experience and operational efficiency.</a:t>
            </a:r>
          </a:p>
          <a:p>
            <a:pPr marL="285750" indent="-285750" algn="just">
              <a:spcAft>
                <a:spcPts val="1600"/>
              </a:spcAft>
            </a:pPr>
            <a:r>
              <a:rPr lang="en-US" sz="1500" b="1" i="0" u="none" strike="noStrike" cap="none" dirty="0">
                <a:solidFill>
                  <a:schemeClr val="dk2"/>
                </a:solidFill>
                <a:latin typeface="Arial"/>
                <a:ea typeface="Arial"/>
                <a:cs typeface="Arial"/>
                <a:sym typeface="Arial"/>
              </a:rPr>
              <a:t>Impact on KMS: </a:t>
            </a:r>
            <a:r>
              <a:rPr lang="en-US" sz="1500" b="0" i="0" u="none" strike="noStrike" cap="none" dirty="0">
                <a:solidFill>
                  <a:schemeClr val="dk2"/>
                </a:solidFill>
                <a:latin typeface="Arial"/>
                <a:ea typeface="Arial"/>
                <a:cs typeface="Arial"/>
                <a:sym typeface="Arial"/>
              </a:rPr>
              <a:t>Affected by advancements in technology and new regulations.</a:t>
            </a:r>
          </a:p>
        </p:txBody>
      </p:sp>
      <p:pic>
        <p:nvPicPr>
          <p:cNvPr id="3" name="Picture 2" descr="A diagram of a robot&#10;&#10;Description automatically generated with medium confidence">
            <a:extLst>
              <a:ext uri="{FF2B5EF4-FFF2-40B4-BE49-F238E27FC236}">
                <a16:creationId xmlns:a16="http://schemas.microsoft.com/office/drawing/2014/main" id="{DCA5F53B-6E55-1111-8627-F0ADE9773838}"/>
              </a:ext>
            </a:extLst>
          </p:cNvPr>
          <p:cNvPicPr>
            <a:picLocks noChangeAspect="1"/>
          </p:cNvPicPr>
          <p:nvPr/>
        </p:nvPicPr>
        <p:blipFill>
          <a:blip r:embed="rId4"/>
          <a:stretch>
            <a:fillRect/>
          </a:stretch>
        </p:blipFill>
        <p:spPr>
          <a:xfrm>
            <a:off x="5262032" y="1233714"/>
            <a:ext cx="3337200" cy="3337200"/>
          </a:xfrm>
          <a:prstGeom prst="rect">
            <a:avLst/>
          </a:prstGeom>
        </p:spPr>
      </p:pic>
    </p:spTree>
    <p:extLst>
      <p:ext uri="{BB962C8B-B14F-4D97-AF65-F5344CB8AC3E}">
        <p14:creationId xmlns:p14="http://schemas.microsoft.com/office/powerpoint/2010/main" val="1987027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2. Challenges and Opportunities</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b="1" i="0" u="none" strike="noStrike" cap="none" dirty="0">
                <a:solidFill>
                  <a:schemeClr val="dk2"/>
                </a:solidFill>
                <a:latin typeface="Arial"/>
                <a:ea typeface="Arial"/>
                <a:cs typeface="Arial"/>
                <a:sym typeface="Arial"/>
              </a:rPr>
              <a:t>Drawbacks of Transformations: </a:t>
            </a:r>
            <a:r>
              <a:rPr lang="en-US" sz="1500" i="0" u="none" strike="noStrike" cap="none" dirty="0">
                <a:solidFill>
                  <a:schemeClr val="dk2"/>
                </a:solidFill>
                <a:latin typeface="Arial"/>
                <a:ea typeface="Arial"/>
                <a:cs typeface="Arial"/>
                <a:sym typeface="Arial"/>
              </a:rPr>
              <a:t>These transformations may diminish the distinct features of technical and business writing.</a:t>
            </a:r>
          </a:p>
          <a:p>
            <a:pPr marL="285750" indent="-285750" algn="just">
              <a:spcAft>
                <a:spcPts val="1600"/>
              </a:spcAft>
            </a:pPr>
            <a:r>
              <a:rPr lang="en-US" sz="1500" b="1" i="0" u="none" strike="noStrike" cap="none" dirty="0">
                <a:solidFill>
                  <a:schemeClr val="dk2"/>
                </a:solidFill>
                <a:latin typeface="Arial"/>
                <a:ea typeface="Arial"/>
                <a:cs typeface="Arial"/>
                <a:sym typeface="Arial"/>
              </a:rPr>
              <a:t>Role of AI and Machine Learning: </a:t>
            </a:r>
            <a:r>
              <a:rPr lang="en-US" sz="1500" i="0" u="none" strike="noStrike" cap="none" dirty="0">
                <a:solidFill>
                  <a:schemeClr val="dk2"/>
                </a:solidFill>
                <a:latin typeface="Arial"/>
                <a:ea typeface="Arial"/>
                <a:cs typeface="Arial"/>
                <a:sym typeface="Arial"/>
              </a:rPr>
              <a:t>Enables faster processing and understanding for large data volumes with limitations.</a:t>
            </a:r>
          </a:p>
          <a:p>
            <a:pPr marL="285750" indent="-285750" algn="just">
              <a:spcAft>
                <a:spcPts val="1600"/>
              </a:spcAft>
            </a:pPr>
            <a:r>
              <a:rPr lang="en-US" sz="1500" b="1" i="0" u="none" strike="noStrike" cap="none" dirty="0">
                <a:solidFill>
                  <a:schemeClr val="dk2"/>
                </a:solidFill>
                <a:latin typeface="Arial"/>
                <a:ea typeface="Arial"/>
                <a:cs typeface="Arial"/>
                <a:sym typeface="Arial"/>
              </a:rPr>
              <a:t>Limitations of AI: </a:t>
            </a:r>
            <a:r>
              <a:rPr lang="en-US" sz="1500" i="0" u="none" strike="noStrike" cap="none" dirty="0">
                <a:solidFill>
                  <a:schemeClr val="dk2"/>
                </a:solidFill>
                <a:latin typeface="Arial"/>
                <a:ea typeface="Arial"/>
                <a:cs typeface="Arial"/>
                <a:sym typeface="Arial"/>
              </a:rPr>
              <a:t>May struggle with understanding the subtleties of human language.</a:t>
            </a:r>
          </a:p>
        </p:txBody>
      </p:sp>
      <p:pic>
        <p:nvPicPr>
          <p:cNvPr id="3" name="Picture 2" descr="A diagram of a robot&#10;&#10;Description automatically generated with medium confidence">
            <a:extLst>
              <a:ext uri="{FF2B5EF4-FFF2-40B4-BE49-F238E27FC236}">
                <a16:creationId xmlns:a16="http://schemas.microsoft.com/office/drawing/2014/main" id="{DCA5F53B-6E55-1111-8627-F0ADE9773838}"/>
              </a:ext>
            </a:extLst>
          </p:cNvPr>
          <p:cNvPicPr>
            <a:picLocks noChangeAspect="1"/>
          </p:cNvPicPr>
          <p:nvPr/>
        </p:nvPicPr>
        <p:blipFill>
          <a:blip r:embed="rId4"/>
          <a:stretch>
            <a:fillRect/>
          </a:stretch>
        </p:blipFill>
        <p:spPr>
          <a:xfrm>
            <a:off x="5262032" y="1233714"/>
            <a:ext cx="3337200" cy="3337200"/>
          </a:xfrm>
          <a:prstGeom prst="rect">
            <a:avLst/>
          </a:prstGeom>
        </p:spPr>
      </p:pic>
    </p:spTree>
    <p:extLst>
      <p:ext uri="{BB962C8B-B14F-4D97-AF65-F5344CB8AC3E}">
        <p14:creationId xmlns:p14="http://schemas.microsoft.com/office/powerpoint/2010/main" val="348530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rgbClr val="FFFFFF"/>
                </a:solidFill>
                <a:latin typeface="Helvetica Neue"/>
                <a:ea typeface="Helvetica Neue"/>
                <a:cs typeface="Helvetica Neue"/>
                <a:sym typeface="Helvetica Neue"/>
              </a:rPr>
              <a:t>Proposed Solution</a:t>
            </a:r>
            <a:endParaRPr lang="en-IN" sz="28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marL="114300" indent="0" algn="just">
              <a:lnSpc>
                <a:spcPct val="107000"/>
              </a:lnSpc>
              <a:spcAft>
                <a:spcPts val="800"/>
              </a:spcAft>
              <a:buNone/>
            </a:pPr>
            <a:r>
              <a:rPr lang="en-US" sz="1500" dirty="0"/>
              <a:t>Technical writing addressed several critical issues in Elevate business including:</a:t>
            </a:r>
          </a:p>
          <a:p>
            <a:pPr algn="just">
              <a:lnSpc>
                <a:spcPct val="107000"/>
              </a:lnSpc>
              <a:spcAft>
                <a:spcPts val="800"/>
              </a:spcAft>
            </a:pPr>
            <a:r>
              <a:rPr lang="en-US" sz="1500" b="1" dirty="0"/>
              <a:t>Case Deflection: </a:t>
            </a:r>
            <a:r>
              <a:rPr lang="en-US" sz="1500" dirty="0"/>
              <a:t>Reduced the number of support tickets by providing users with accessible and relevant information, allowing the support team to focus on more critical tasks.</a:t>
            </a:r>
          </a:p>
          <a:p>
            <a:pPr algn="just">
              <a:lnSpc>
                <a:spcPct val="107000"/>
              </a:lnSpc>
              <a:spcAft>
                <a:spcPts val="800"/>
              </a:spcAft>
            </a:pPr>
            <a:r>
              <a:rPr lang="en-US" sz="1500" b="1" dirty="0"/>
              <a:t>Customer Satisfaction: </a:t>
            </a:r>
            <a:r>
              <a:rPr lang="en-US" sz="1500" dirty="0"/>
              <a:t>Informative technical documentation enhanced the customer experience, demonstrating the company's commitment to their needs. </a:t>
            </a:r>
            <a:r>
              <a:rPr lang="en-US" sz="1500" b="1" dirty="0"/>
              <a:t>The 2023 CSAT results indicated a positive response to the quality of documentation provided, with a notable increase in customer satisfaction ratings.</a:t>
            </a:r>
          </a:p>
        </p:txBody>
      </p:sp>
      <p:pic>
        <p:nvPicPr>
          <p:cNvPr id="4" name="Picture 3" descr="A diagram of a person sitting at a desk&#10;&#10;Description automatically generated">
            <a:extLst>
              <a:ext uri="{FF2B5EF4-FFF2-40B4-BE49-F238E27FC236}">
                <a16:creationId xmlns:a16="http://schemas.microsoft.com/office/drawing/2014/main" id="{06A5981D-61D6-40EB-06AF-7D3EBA7D89CD}"/>
              </a:ext>
            </a:extLst>
          </p:cNvPr>
          <p:cNvPicPr>
            <a:picLocks noChangeAspect="1"/>
          </p:cNvPicPr>
          <p:nvPr/>
        </p:nvPicPr>
        <p:blipFill>
          <a:blip r:embed="rId4"/>
          <a:stretch>
            <a:fillRect/>
          </a:stretch>
        </p:blipFill>
        <p:spPr>
          <a:xfrm>
            <a:off x="5232300" y="1304875"/>
            <a:ext cx="3337200" cy="3337200"/>
          </a:xfrm>
          <a:prstGeom prst="rect">
            <a:avLst/>
          </a:prstGeom>
        </p:spPr>
      </p:pic>
    </p:spTree>
    <p:extLst>
      <p:ext uri="{BB962C8B-B14F-4D97-AF65-F5344CB8AC3E}">
        <p14:creationId xmlns:p14="http://schemas.microsoft.com/office/powerpoint/2010/main" val="177978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rgbClr val="FFFFFF"/>
                </a:solidFill>
                <a:latin typeface="Helvetica Neue"/>
                <a:ea typeface="Helvetica Neue"/>
                <a:cs typeface="Helvetica Neue"/>
                <a:sym typeface="Helvetica Neue"/>
              </a:rPr>
              <a:t>Proposed Solution</a:t>
            </a:r>
            <a:endParaRPr lang="en-IN" sz="28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sz="1500" b="1" dirty="0"/>
              <a:t>Product Adoption: </a:t>
            </a:r>
            <a:r>
              <a:rPr lang="en-US" sz="1500" dirty="0"/>
              <a:t>Technical documentation, available 24/7 and potentially including videos, URLs, or interactive elements, allowed users to access relevant information conveniently.</a:t>
            </a:r>
          </a:p>
        </p:txBody>
      </p:sp>
      <p:pic>
        <p:nvPicPr>
          <p:cNvPr id="4" name="Picture 3" descr="A diagram of a person sitting at a desk&#10;&#10;Description automatically generated">
            <a:extLst>
              <a:ext uri="{FF2B5EF4-FFF2-40B4-BE49-F238E27FC236}">
                <a16:creationId xmlns:a16="http://schemas.microsoft.com/office/drawing/2014/main" id="{06A5981D-61D6-40EB-06AF-7D3EBA7D89CD}"/>
              </a:ext>
            </a:extLst>
          </p:cNvPr>
          <p:cNvPicPr>
            <a:picLocks noChangeAspect="1"/>
          </p:cNvPicPr>
          <p:nvPr/>
        </p:nvPicPr>
        <p:blipFill>
          <a:blip r:embed="rId4"/>
          <a:stretch>
            <a:fillRect/>
          </a:stretch>
        </p:blipFill>
        <p:spPr>
          <a:xfrm>
            <a:off x="5232300" y="1304875"/>
            <a:ext cx="3337200" cy="3337200"/>
          </a:xfrm>
          <a:prstGeom prst="rect">
            <a:avLst/>
          </a:prstGeom>
        </p:spPr>
      </p:pic>
    </p:spTree>
    <p:extLst>
      <p:ext uri="{BB962C8B-B14F-4D97-AF65-F5344CB8AC3E}">
        <p14:creationId xmlns:p14="http://schemas.microsoft.com/office/powerpoint/2010/main" val="1297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1. Technical Writing: The Role </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429633" cy="3394125"/>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i="0" u="none" strike="noStrike" cap="none" dirty="0">
                <a:solidFill>
                  <a:schemeClr val="dk2"/>
                </a:solidFill>
                <a:latin typeface="Arial"/>
                <a:ea typeface="Arial"/>
                <a:cs typeface="Arial"/>
                <a:sym typeface="Arial"/>
              </a:rPr>
              <a:t>A key in addressing challenges by translating complex information into user-friendly content.</a:t>
            </a:r>
          </a:p>
          <a:p>
            <a:pPr marL="285750" indent="-285750" algn="just">
              <a:spcAft>
                <a:spcPts val="1600"/>
              </a:spcAft>
            </a:pPr>
            <a:r>
              <a:rPr lang="en-US" sz="1500" dirty="0"/>
              <a:t>B</a:t>
            </a:r>
            <a:r>
              <a:rPr lang="en-US" sz="1500" i="0" u="none" strike="noStrike" cap="none" dirty="0">
                <a:solidFill>
                  <a:schemeClr val="dk2"/>
                </a:solidFill>
                <a:latin typeface="Arial"/>
                <a:ea typeface="Arial"/>
                <a:cs typeface="Arial"/>
                <a:sym typeface="Arial"/>
              </a:rPr>
              <a:t>ridges the gap between technical and non-technical personnel, enabling effective use of KMS and enhancing organizational performance.</a:t>
            </a:r>
          </a:p>
          <a:p>
            <a:pPr marL="285750" indent="-285750" algn="just">
              <a:spcAft>
                <a:spcPts val="1600"/>
              </a:spcAft>
            </a:pPr>
            <a:r>
              <a:rPr lang="en-US" sz="1500" dirty="0"/>
              <a:t>I</a:t>
            </a:r>
            <a:r>
              <a:rPr lang="en-US" sz="1500" i="0" u="none" strike="noStrike" cap="none" dirty="0">
                <a:solidFill>
                  <a:schemeClr val="dk2"/>
                </a:solidFill>
                <a:latin typeface="Arial"/>
                <a:ea typeface="Arial"/>
                <a:cs typeface="Arial"/>
                <a:sym typeface="Arial"/>
              </a:rPr>
              <a:t>nvolves creating various documentation like guides and leaflets that instruct users on product usage.</a:t>
            </a:r>
          </a:p>
        </p:txBody>
      </p:sp>
      <p:pic>
        <p:nvPicPr>
          <p:cNvPr id="4" name="Picture 3" descr="A person writing on a notebook&#10;&#10;Description automatically generated">
            <a:extLst>
              <a:ext uri="{FF2B5EF4-FFF2-40B4-BE49-F238E27FC236}">
                <a16:creationId xmlns:a16="http://schemas.microsoft.com/office/drawing/2014/main" id="{FA2FE496-960D-1009-F9DE-148482A1AE8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852324" y="1388532"/>
            <a:ext cx="4033381" cy="3022601"/>
          </a:xfrm>
          <a:prstGeom prst="rect">
            <a:avLst/>
          </a:prstGeom>
        </p:spPr>
      </p:pic>
    </p:spTree>
    <p:extLst>
      <p:ext uri="{BB962C8B-B14F-4D97-AF65-F5344CB8AC3E}">
        <p14:creationId xmlns:p14="http://schemas.microsoft.com/office/powerpoint/2010/main" val="3578831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2. Technical Writing: The Nature </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3416400"/>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i="0" u="none" strike="noStrike" cap="none" dirty="0">
                <a:solidFill>
                  <a:schemeClr val="dk2"/>
                </a:solidFill>
                <a:latin typeface="Arial"/>
                <a:ea typeface="Arial"/>
                <a:cs typeface="Arial"/>
                <a:sym typeface="Arial"/>
              </a:rPr>
              <a:t>Communicates complex information in easily </a:t>
            </a:r>
            <a:r>
              <a:rPr lang="en-US" sz="1500" b="1" i="0" u="none" strike="noStrike" cap="none" dirty="0">
                <a:solidFill>
                  <a:schemeClr val="dk2"/>
                </a:solidFill>
                <a:latin typeface="Arial"/>
                <a:ea typeface="Arial"/>
                <a:cs typeface="Arial"/>
                <a:sym typeface="Arial"/>
              </a:rPr>
              <a:t>understandable</a:t>
            </a:r>
            <a:r>
              <a:rPr lang="en-US" sz="1500" i="0" u="none" strike="noStrike" cap="none" dirty="0">
                <a:solidFill>
                  <a:schemeClr val="dk2"/>
                </a:solidFill>
                <a:latin typeface="Arial"/>
                <a:ea typeface="Arial"/>
                <a:cs typeface="Arial"/>
                <a:sym typeface="Arial"/>
              </a:rPr>
              <a:t>, </a:t>
            </a:r>
            <a:r>
              <a:rPr lang="en-US" sz="1500" b="1" i="0" u="none" strike="noStrike" cap="none" dirty="0">
                <a:solidFill>
                  <a:schemeClr val="dk2"/>
                </a:solidFill>
                <a:latin typeface="Arial"/>
                <a:ea typeface="Arial"/>
                <a:cs typeface="Arial"/>
                <a:sym typeface="Arial"/>
              </a:rPr>
              <a:t>relatable</a:t>
            </a:r>
            <a:r>
              <a:rPr lang="en-US" sz="1500" i="0" u="none" strike="noStrike" cap="none" dirty="0">
                <a:solidFill>
                  <a:schemeClr val="dk2"/>
                </a:solidFill>
                <a:latin typeface="Arial"/>
                <a:ea typeface="Arial"/>
                <a:cs typeface="Arial"/>
                <a:sym typeface="Arial"/>
              </a:rPr>
              <a:t>, and </a:t>
            </a:r>
            <a:r>
              <a:rPr lang="en-US" sz="1500" b="1" i="0" u="none" strike="noStrike" cap="none" dirty="0">
                <a:solidFill>
                  <a:schemeClr val="dk2"/>
                </a:solidFill>
                <a:latin typeface="Arial"/>
                <a:ea typeface="Arial"/>
                <a:cs typeface="Arial"/>
                <a:sym typeface="Arial"/>
              </a:rPr>
              <a:t>reusable</a:t>
            </a:r>
            <a:r>
              <a:rPr lang="en-US" sz="1500" i="0" u="none" strike="noStrike" cap="none" dirty="0">
                <a:solidFill>
                  <a:schemeClr val="dk2"/>
                </a:solidFill>
                <a:latin typeface="Arial"/>
                <a:ea typeface="Arial"/>
                <a:cs typeface="Arial"/>
                <a:sym typeface="Arial"/>
              </a:rPr>
              <a:t> content.</a:t>
            </a:r>
          </a:p>
          <a:p>
            <a:pPr marL="285750" indent="-285750" algn="just">
              <a:spcAft>
                <a:spcPts val="1600"/>
              </a:spcAft>
            </a:pPr>
            <a:r>
              <a:rPr lang="en-US" sz="1500" i="0" u="none" strike="noStrike" cap="none" dirty="0">
                <a:solidFill>
                  <a:schemeClr val="dk2"/>
                </a:solidFill>
                <a:latin typeface="Arial"/>
                <a:ea typeface="Arial"/>
                <a:cs typeface="Arial"/>
                <a:sym typeface="Arial"/>
              </a:rPr>
              <a:t>Focuses on </a:t>
            </a:r>
            <a:r>
              <a:rPr lang="en-US" sz="1500" b="1" i="0" u="none" strike="noStrike" cap="none" dirty="0">
                <a:solidFill>
                  <a:schemeClr val="dk2"/>
                </a:solidFill>
                <a:latin typeface="Arial"/>
                <a:ea typeface="Arial"/>
                <a:cs typeface="Arial"/>
                <a:sym typeface="Arial"/>
              </a:rPr>
              <a:t>user understanding </a:t>
            </a:r>
            <a:r>
              <a:rPr lang="en-US" sz="1500" i="0" u="none" strike="noStrike" cap="none" dirty="0">
                <a:solidFill>
                  <a:schemeClr val="dk2"/>
                </a:solidFill>
                <a:latin typeface="Arial"/>
                <a:ea typeface="Arial"/>
                <a:cs typeface="Arial"/>
                <a:sym typeface="Arial"/>
              </a:rPr>
              <a:t>rather than </a:t>
            </a:r>
            <a:r>
              <a:rPr lang="en-US" sz="1500" b="1" i="0" u="none" strike="noStrike" cap="none" dirty="0">
                <a:solidFill>
                  <a:schemeClr val="dk2"/>
                </a:solidFill>
                <a:latin typeface="Arial"/>
                <a:ea typeface="Arial"/>
                <a:cs typeface="Arial"/>
                <a:sym typeface="Arial"/>
              </a:rPr>
              <a:t>emotional engagement </a:t>
            </a:r>
            <a:r>
              <a:rPr lang="en-US" sz="1500" i="0" u="none" strike="noStrike" cap="none" dirty="0">
                <a:solidFill>
                  <a:schemeClr val="dk2"/>
                </a:solidFill>
                <a:latin typeface="Arial"/>
                <a:ea typeface="Arial"/>
                <a:cs typeface="Arial"/>
                <a:sym typeface="Arial"/>
              </a:rPr>
              <a:t>unlike </a:t>
            </a:r>
            <a:r>
              <a:rPr lang="en-US" sz="1500" b="1" i="0" u="none" strike="noStrike" cap="none" dirty="0">
                <a:solidFill>
                  <a:schemeClr val="dk2"/>
                </a:solidFill>
                <a:latin typeface="Arial"/>
                <a:ea typeface="Arial"/>
                <a:cs typeface="Arial"/>
                <a:sym typeface="Arial"/>
              </a:rPr>
              <a:t>creative writing</a:t>
            </a:r>
            <a:r>
              <a:rPr lang="en-US" sz="1500" i="0" u="none" strike="noStrike" cap="none" dirty="0">
                <a:solidFill>
                  <a:schemeClr val="dk2"/>
                </a:solidFill>
                <a:latin typeface="Arial"/>
                <a:ea typeface="Arial"/>
                <a:cs typeface="Arial"/>
                <a:sym typeface="Arial"/>
              </a:rPr>
              <a:t>.</a:t>
            </a:r>
          </a:p>
        </p:txBody>
      </p:sp>
      <p:pic>
        <p:nvPicPr>
          <p:cNvPr id="3" name="Picture 2" descr="A collage of different objects&#10;&#10;Description automatically generated">
            <a:extLst>
              <a:ext uri="{FF2B5EF4-FFF2-40B4-BE49-F238E27FC236}">
                <a16:creationId xmlns:a16="http://schemas.microsoft.com/office/drawing/2014/main" id="{7AE5E3DE-205C-CA42-5F71-63147EAEA9E7}"/>
              </a:ext>
            </a:extLst>
          </p:cNvPr>
          <p:cNvPicPr>
            <a:picLocks noChangeAspect="1"/>
          </p:cNvPicPr>
          <p:nvPr/>
        </p:nvPicPr>
        <p:blipFill>
          <a:blip r:embed="rId4"/>
          <a:stretch>
            <a:fillRect/>
          </a:stretch>
        </p:blipFill>
        <p:spPr>
          <a:xfrm>
            <a:off x="5135336" y="1304875"/>
            <a:ext cx="3337200" cy="3337200"/>
          </a:xfrm>
          <a:prstGeom prst="rect">
            <a:avLst/>
          </a:prstGeom>
        </p:spPr>
      </p:pic>
    </p:spTree>
    <p:extLst>
      <p:ext uri="{BB962C8B-B14F-4D97-AF65-F5344CB8AC3E}">
        <p14:creationId xmlns:p14="http://schemas.microsoft.com/office/powerpoint/2010/main" val="265506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3. Technical Writing in Knowledge Management</a:t>
            </a:r>
            <a:endParaRPr lang="en-IN" sz="2500" i="0" u="none" strike="noStrike" cap="none" dirty="0">
              <a:solidFill>
                <a:schemeClr val="dk1"/>
              </a:solidFill>
              <a:latin typeface="Helvetica Neue"/>
              <a:ea typeface="Helvetica Neue"/>
              <a:cs typeface="Helvetica Neue"/>
              <a:sym typeface="Helvetica Neue"/>
            </a:endParaRPr>
          </a:p>
        </p:txBody>
      </p:sp>
      <p:graphicFrame>
        <p:nvGraphicFramePr>
          <p:cNvPr id="2" name="Table 1">
            <a:extLst>
              <a:ext uri="{FF2B5EF4-FFF2-40B4-BE49-F238E27FC236}">
                <a16:creationId xmlns:a16="http://schemas.microsoft.com/office/drawing/2014/main" id="{6950F63C-6168-C104-8EAA-3402DE9E2748}"/>
              </a:ext>
            </a:extLst>
          </p:cNvPr>
          <p:cNvGraphicFramePr>
            <a:graphicFrameLocks noGrp="1"/>
          </p:cNvGraphicFramePr>
          <p:nvPr>
            <p:extLst>
              <p:ext uri="{D42A27DB-BD31-4B8C-83A1-F6EECF244321}">
                <p14:modId xmlns:p14="http://schemas.microsoft.com/office/powerpoint/2010/main" val="4140739176"/>
              </p:ext>
            </p:extLst>
          </p:nvPr>
        </p:nvGraphicFramePr>
        <p:xfrm>
          <a:off x="838200" y="1364343"/>
          <a:ext cx="6362700" cy="3058160"/>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val="3848060517"/>
                    </a:ext>
                  </a:extLst>
                </a:gridCol>
                <a:gridCol w="3181350">
                  <a:extLst>
                    <a:ext uri="{9D8B030D-6E8A-4147-A177-3AD203B41FA5}">
                      <a16:colId xmlns:a16="http://schemas.microsoft.com/office/drawing/2014/main" val="2382540772"/>
                    </a:ext>
                  </a:extLst>
                </a:gridCol>
              </a:tblGrid>
              <a:tr h="131757">
                <a:tc>
                  <a:txBody>
                    <a:bodyPr/>
                    <a:lstStyle/>
                    <a:p>
                      <a:r>
                        <a:rPr lang="en-IN" sz="1400" b="1" i="0" u="none" strike="noStrike" cap="none" dirty="0">
                          <a:solidFill>
                            <a:schemeClr val="bg1"/>
                          </a:solidFill>
                          <a:latin typeface="Arial"/>
                          <a:ea typeface="+mn-ea"/>
                          <a:cs typeface="Arial"/>
                          <a:sym typeface="Arial"/>
                        </a:rPr>
                        <a:t>Contribution</a:t>
                      </a:r>
                    </a:p>
                  </a:txBody>
                  <a:tcPr/>
                </a:tc>
                <a:tc>
                  <a:txBody>
                    <a:bodyPr/>
                    <a:lstStyle/>
                    <a:p>
                      <a:r>
                        <a:rPr lang="en-IN" sz="1400" b="1" i="0" u="none" strike="noStrike" cap="none" dirty="0">
                          <a:solidFill>
                            <a:schemeClr val="bg1"/>
                          </a:solidFill>
                          <a:latin typeface="Arial"/>
                          <a:ea typeface="+mn-ea"/>
                          <a:cs typeface="Arial"/>
                          <a:sym typeface="Arial"/>
                        </a:rPr>
                        <a:t>Description</a:t>
                      </a:r>
                    </a:p>
                  </a:txBody>
                  <a:tcPr/>
                </a:tc>
                <a:extLst>
                  <a:ext uri="{0D108BD9-81ED-4DB2-BD59-A6C34878D82A}">
                    <a16:rowId xmlns:a16="http://schemas.microsoft.com/office/drawing/2014/main" val="705331990"/>
                  </a:ext>
                </a:extLst>
              </a:tr>
              <a:tr h="412839">
                <a:tc>
                  <a:txBody>
                    <a:bodyPr/>
                    <a:lstStyle/>
                    <a:p>
                      <a:pPr algn="l" fontAlgn="base"/>
                      <a:r>
                        <a:rPr lang="en-IN" sz="1400" b="1" i="0" u="none" strike="noStrike" cap="none" dirty="0">
                          <a:solidFill>
                            <a:schemeClr val="dk2"/>
                          </a:solidFill>
                          <a:latin typeface="Arial"/>
                          <a:cs typeface="Arial"/>
                          <a:sym typeface="Arial"/>
                        </a:rPr>
                        <a:t>Content Creation</a:t>
                      </a:r>
                    </a:p>
                  </a:txBody>
                  <a:tcPr marL="25400" marR="25400" marT="50800" marB="50800" anchor="ctr"/>
                </a:tc>
                <a:tc>
                  <a:txBody>
                    <a:bodyPr/>
                    <a:lstStyle/>
                    <a:p>
                      <a:pPr algn="l" fontAlgn="base"/>
                      <a:r>
                        <a:rPr lang="en-US" sz="1400" b="0" i="0" u="none" strike="noStrike" cap="none" dirty="0">
                          <a:solidFill>
                            <a:schemeClr val="dk2"/>
                          </a:solidFill>
                          <a:latin typeface="Arial"/>
                          <a:cs typeface="Arial"/>
                          <a:sym typeface="Arial"/>
                        </a:rPr>
                        <a:t>Generate documentation, user guides, FAQs, and troubleshooting articles.</a:t>
                      </a:r>
                    </a:p>
                  </a:txBody>
                  <a:tcPr marL="25400" marR="25400" marT="50800" marB="50800" anchor="ctr"/>
                </a:tc>
                <a:extLst>
                  <a:ext uri="{0D108BD9-81ED-4DB2-BD59-A6C34878D82A}">
                    <a16:rowId xmlns:a16="http://schemas.microsoft.com/office/drawing/2014/main" val="691212988"/>
                  </a:ext>
                </a:extLst>
              </a:tr>
              <a:tr h="320609">
                <a:tc>
                  <a:txBody>
                    <a:bodyPr/>
                    <a:lstStyle/>
                    <a:p>
                      <a:pPr algn="l" fontAlgn="base"/>
                      <a:r>
                        <a:rPr lang="en-IN" sz="1400" b="1" i="0" u="none" strike="noStrike" cap="none" dirty="0">
                          <a:solidFill>
                            <a:schemeClr val="dk2"/>
                          </a:solidFill>
                          <a:latin typeface="Arial"/>
                          <a:cs typeface="Arial"/>
                          <a:sym typeface="Arial"/>
                        </a:rPr>
                        <a:t>Content Organization and Categorization</a:t>
                      </a:r>
                    </a:p>
                  </a:txBody>
                  <a:tcPr marL="25400" marR="25400" marT="50800" marB="50800" anchor="ctr"/>
                </a:tc>
                <a:tc>
                  <a:txBody>
                    <a:bodyPr/>
                    <a:lstStyle/>
                    <a:p>
                      <a:pPr algn="l" fontAlgn="base"/>
                      <a:r>
                        <a:rPr lang="en-US" sz="1400" b="0" i="0" u="none" strike="noStrike" cap="none" dirty="0">
                          <a:solidFill>
                            <a:schemeClr val="dk2"/>
                          </a:solidFill>
                          <a:latin typeface="Arial"/>
                          <a:cs typeface="Arial"/>
                          <a:sym typeface="Arial"/>
                        </a:rPr>
                        <a:t>Structure and organize information effectively within the KMS, facilitating easy navigation and retrieval.</a:t>
                      </a:r>
                    </a:p>
                  </a:txBody>
                  <a:tcPr marL="25400" marR="25400" marT="50800" marB="50800" anchor="ctr"/>
                </a:tc>
                <a:extLst>
                  <a:ext uri="{0D108BD9-81ED-4DB2-BD59-A6C34878D82A}">
                    <a16:rowId xmlns:a16="http://schemas.microsoft.com/office/drawing/2014/main" val="3520880526"/>
                  </a:ext>
                </a:extLst>
              </a:tr>
              <a:tr h="320609">
                <a:tc>
                  <a:txBody>
                    <a:bodyPr/>
                    <a:lstStyle/>
                    <a:p>
                      <a:pPr algn="l" fontAlgn="base"/>
                      <a:r>
                        <a:rPr lang="en-IN" sz="1400" b="1" i="0" u="none" strike="noStrike" cap="none" dirty="0">
                          <a:solidFill>
                            <a:schemeClr val="dk2"/>
                          </a:solidFill>
                          <a:latin typeface="Arial"/>
                          <a:cs typeface="Arial"/>
                          <a:sym typeface="Arial"/>
                        </a:rPr>
                        <a:t>Standardization and Consistency</a:t>
                      </a:r>
                    </a:p>
                  </a:txBody>
                  <a:tcPr marL="25400" marR="25400" marT="50800" marB="50800" anchor="ctr"/>
                </a:tc>
                <a:tc>
                  <a:txBody>
                    <a:bodyPr/>
                    <a:lstStyle/>
                    <a:p>
                      <a:pPr algn="l" fontAlgn="base"/>
                      <a:r>
                        <a:rPr lang="en-US" sz="1400" b="0" i="0" u="none" strike="noStrike" cap="none" dirty="0">
                          <a:solidFill>
                            <a:schemeClr val="dk2"/>
                          </a:solidFill>
                          <a:latin typeface="Arial"/>
                          <a:cs typeface="Arial"/>
                          <a:sym typeface="Arial"/>
                        </a:rPr>
                        <a:t>Ensure the content within the KMS adheres to consistent writing styles, terminology, and formatting.</a:t>
                      </a:r>
                    </a:p>
                  </a:txBody>
                  <a:tcPr marL="25400" marR="25400" marT="50800" marB="50800" anchor="ctr"/>
                </a:tc>
                <a:extLst>
                  <a:ext uri="{0D108BD9-81ED-4DB2-BD59-A6C34878D82A}">
                    <a16:rowId xmlns:a16="http://schemas.microsoft.com/office/drawing/2014/main" val="670908647"/>
                  </a:ext>
                </a:extLst>
              </a:tr>
              <a:tr h="368506">
                <a:tc>
                  <a:txBody>
                    <a:bodyPr/>
                    <a:lstStyle/>
                    <a:p>
                      <a:pPr algn="l" fontAlgn="base"/>
                      <a:r>
                        <a:rPr lang="en-IN" sz="1400" b="1" i="0" u="none" strike="noStrike" cap="none" dirty="0">
                          <a:solidFill>
                            <a:schemeClr val="dk2"/>
                          </a:solidFill>
                          <a:latin typeface="Arial"/>
                          <a:cs typeface="Arial"/>
                          <a:sym typeface="Arial"/>
                        </a:rPr>
                        <a:t>Content Updates and Maintenance</a:t>
                      </a:r>
                    </a:p>
                  </a:txBody>
                  <a:tcPr marL="25400" marR="25400" marT="50800" marB="50800" anchor="ctr"/>
                </a:tc>
                <a:tc>
                  <a:txBody>
                    <a:bodyPr/>
                    <a:lstStyle/>
                    <a:p>
                      <a:pPr algn="l" fontAlgn="base"/>
                      <a:r>
                        <a:rPr lang="en-US" sz="1400" b="0" i="0" u="none" strike="noStrike" cap="none" dirty="0">
                          <a:solidFill>
                            <a:schemeClr val="dk2"/>
                          </a:solidFill>
                          <a:latin typeface="Arial"/>
                          <a:cs typeface="Arial"/>
                          <a:sym typeface="Arial"/>
                        </a:rPr>
                        <a:t>Review and update existing content to reflect product changes, processes, or industry standards.</a:t>
                      </a:r>
                    </a:p>
                  </a:txBody>
                  <a:tcPr marL="25400" marR="25400" marT="50800" marB="50800" anchor="ctr"/>
                </a:tc>
                <a:extLst>
                  <a:ext uri="{0D108BD9-81ED-4DB2-BD59-A6C34878D82A}">
                    <a16:rowId xmlns:a16="http://schemas.microsoft.com/office/drawing/2014/main" val="177583248"/>
                  </a:ext>
                </a:extLst>
              </a:tr>
            </a:tbl>
          </a:graphicData>
        </a:graphic>
      </p:graphicFrame>
    </p:spTree>
    <p:extLst>
      <p:ext uri="{BB962C8B-B14F-4D97-AF65-F5344CB8AC3E}">
        <p14:creationId xmlns:p14="http://schemas.microsoft.com/office/powerpoint/2010/main" val="155312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3. Technical Writing in Knowledge Management</a:t>
            </a:r>
            <a:endParaRPr lang="en-IN" sz="2500" i="0" u="none" strike="noStrike" cap="none" dirty="0">
              <a:solidFill>
                <a:schemeClr val="dk1"/>
              </a:solidFill>
              <a:latin typeface="Helvetica Neue"/>
              <a:ea typeface="Helvetica Neue"/>
              <a:cs typeface="Helvetica Neue"/>
              <a:sym typeface="Helvetica Neue"/>
            </a:endParaRPr>
          </a:p>
        </p:txBody>
      </p:sp>
      <p:graphicFrame>
        <p:nvGraphicFramePr>
          <p:cNvPr id="2" name="Table 1">
            <a:extLst>
              <a:ext uri="{FF2B5EF4-FFF2-40B4-BE49-F238E27FC236}">
                <a16:creationId xmlns:a16="http://schemas.microsoft.com/office/drawing/2014/main" id="{6950F63C-6168-C104-8EAA-3402DE9E2748}"/>
              </a:ext>
            </a:extLst>
          </p:cNvPr>
          <p:cNvGraphicFramePr>
            <a:graphicFrameLocks noGrp="1"/>
          </p:cNvGraphicFramePr>
          <p:nvPr>
            <p:extLst>
              <p:ext uri="{D42A27DB-BD31-4B8C-83A1-F6EECF244321}">
                <p14:modId xmlns:p14="http://schemas.microsoft.com/office/powerpoint/2010/main" val="3874959589"/>
              </p:ext>
            </p:extLst>
          </p:nvPr>
        </p:nvGraphicFramePr>
        <p:xfrm>
          <a:off x="838200" y="1364343"/>
          <a:ext cx="6362700" cy="3484880"/>
        </p:xfrm>
        <a:graphic>
          <a:graphicData uri="http://schemas.openxmlformats.org/drawingml/2006/table">
            <a:tbl>
              <a:tblPr firstRow="1" bandRow="1">
                <a:tableStyleId>{5C22544A-7EE6-4342-B048-85BDC9FD1C3A}</a:tableStyleId>
              </a:tblPr>
              <a:tblGrid>
                <a:gridCol w="3181350">
                  <a:extLst>
                    <a:ext uri="{9D8B030D-6E8A-4147-A177-3AD203B41FA5}">
                      <a16:colId xmlns:a16="http://schemas.microsoft.com/office/drawing/2014/main" val="3848060517"/>
                    </a:ext>
                  </a:extLst>
                </a:gridCol>
                <a:gridCol w="3181350">
                  <a:extLst>
                    <a:ext uri="{9D8B030D-6E8A-4147-A177-3AD203B41FA5}">
                      <a16:colId xmlns:a16="http://schemas.microsoft.com/office/drawing/2014/main" val="2382540772"/>
                    </a:ext>
                  </a:extLst>
                </a:gridCol>
              </a:tblGrid>
              <a:tr h="131757">
                <a:tc>
                  <a:txBody>
                    <a:bodyPr/>
                    <a:lstStyle/>
                    <a:p>
                      <a:r>
                        <a:rPr lang="en-IN" sz="1400" b="1" i="0" u="none" strike="noStrike" cap="none" dirty="0">
                          <a:solidFill>
                            <a:schemeClr val="bg1"/>
                          </a:solidFill>
                          <a:latin typeface="Arial"/>
                          <a:ea typeface="+mn-ea"/>
                          <a:cs typeface="Arial"/>
                          <a:sym typeface="Arial"/>
                        </a:rPr>
                        <a:t>Contribution</a:t>
                      </a:r>
                    </a:p>
                  </a:txBody>
                  <a:tcPr/>
                </a:tc>
                <a:tc>
                  <a:txBody>
                    <a:bodyPr/>
                    <a:lstStyle/>
                    <a:p>
                      <a:r>
                        <a:rPr lang="en-IN" sz="1400" b="1" i="0" u="none" strike="noStrike" cap="none" dirty="0">
                          <a:solidFill>
                            <a:schemeClr val="bg1"/>
                          </a:solidFill>
                          <a:latin typeface="Arial"/>
                          <a:ea typeface="+mn-ea"/>
                          <a:cs typeface="Arial"/>
                          <a:sym typeface="Arial"/>
                        </a:rPr>
                        <a:t>Description</a:t>
                      </a:r>
                    </a:p>
                  </a:txBody>
                  <a:tcPr/>
                </a:tc>
                <a:extLst>
                  <a:ext uri="{0D108BD9-81ED-4DB2-BD59-A6C34878D82A}">
                    <a16:rowId xmlns:a16="http://schemas.microsoft.com/office/drawing/2014/main" val="705331990"/>
                  </a:ext>
                </a:extLst>
              </a:tr>
              <a:tr h="412839">
                <a:tc>
                  <a:txBody>
                    <a:bodyPr/>
                    <a:lstStyle/>
                    <a:p>
                      <a:pPr algn="l" fontAlgn="base"/>
                      <a:r>
                        <a:rPr lang="en-IN" sz="1400" b="1" i="0" u="none" strike="noStrike" cap="none" dirty="0">
                          <a:solidFill>
                            <a:schemeClr val="dk2"/>
                          </a:solidFill>
                          <a:latin typeface="Arial"/>
                          <a:ea typeface="+mn-ea"/>
                          <a:cs typeface="Arial"/>
                          <a:sym typeface="Arial"/>
                        </a:rPr>
                        <a:t>User-Friendly Documentation</a:t>
                      </a:r>
                    </a:p>
                  </a:txBody>
                  <a:tcPr marL="25400" marR="25400" marT="50800" marB="50800" anchor="ctr"/>
                </a:tc>
                <a:tc>
                  <a:txBody>
                    <a:bodyPr/>
                    <a:lstStyle/>
                    <a:p>
                      <a:pPr algn="l" fontAlgn="base"/>
                      <a:r>
                        <a:rPr lang="en-US" sz="1400" b="0" i="0" u="none" strike="noStrike" cap="none" dirty="0">
                          <a:solidFill>
                            <a:schemeClr val="dk2"/>
                          </a:solidFill>
                          <a:latin typeface="Arial"/>
                          <a:ea typeface="+mn-ea"/>
                          <a:cs typeface="Arial"/>
                          <a:sym typeface="Arial"/>
                        </a:rPr>
                        <a:t>Produce intuitive guides that cater to the requirements and tastes of the system’s end-users.</a:t>
                      </a:r>
                    </a:p>
                  </a:txBody>
                  <a:tcPr marL="25400" marR="25400" marT="50800" marB="50800" anchor="ctr"/>
                </a:tc>
                <a:extLst>
                  <a:ext uri="{0D108BD9-81ED-4DB2-BD59-A6C34878D82A}">
                    <a16:rowId xmlns:a16="http://schemas.microsoft.com/office/drawing/2014/main" val="691212988"/>
                  </a:ext>
                </a:extLst>
              </a:tr>
              <a:tr h="320609">
                <a:tc>
                  <a:txBody>
                    <a:bodyPr/>
                    <a:lstStyle/>
                    <a:p>
                      <a:pPr algn="l" fontAlgn="base"/>
                      <a:r>
                        <a:rPr lang="en-IN" sz="1400" b="1" i="0" u="none" strike="noStrike" cap="none" dirty="0">
                          <a:solidFill>
                            <a:schemeClr val="dk2"/>
                          </a:solidFill>
                          <a:latin typeface="Arial"/>
                          <a:ea typeface="+mn-ea"/>
                          <a:cs typeface="Arial"/>
                          <a:sym typeface="Arial"/>
                        </a:rPr>
                        <a:t>Searchability and Metadata</a:t>
                      </a:r>
                    </a:p>
                  </a:txBody>
                  <a:tcPr marL="25400" marR="25400" marT="50800" marB="50800" anchor="ctr"/>
                </a:tc>
                <a:tc>
                  <a:txBody>
                    <a:bodyPr/>
                    <a:lstStyle/>
                    <a:p>
                      <a:pPr algn="l" fontAlgn="base"/>
                      <a:r>
                        <a:rPr lang="en-US" sz="1400" b="0" i="0" u="none" strike="noStrike" cap="none" dirty="0">
                          <a:solidFill>
                            <a:schemeClr val="dk2"/>
                          </a:solidFill>
                          <a:latin typeface="Arial"/>
                          <a:ea typeface="+mn-ea"/>
                          <a:cs typeface="Arial"/>
                          <a:sym typeface="Arial"/>
                        </a:rPr>
                        <a:t>Comprehend the significance of metadata and keywords for efficient discoverability within the KMS.</a:t>
                      </a:r>
                    </a:p>
                  </a:txBody>
                  <a:tcPr marL="25400" marR="25400" marT="50800" marB="50800" anchor="ctr"/>
                </a:tc>
                <a:extLst>
                  <a:ext uri="{0D108BD9-81ED-4DB2-BD59-A6C34878D82A}">
                    <a16:rowId xmlns:a16="http://schemas.microsoft.com/office/drawing/2014/main" val="3520880526"/>
                  </a:ext>
                </a:extLst>
              </a:tr>
              <a:tr h="320609">
                <a:tc>
                  <a:txBody>
                    <a:bodyPr/>
                    <a:lstStyle/>
                    <a:p>
                      <a:pPr algn="l" fontAlgn="base"/>
                      <a:r>
                        <a:rPr lang="en-IN" sz="1400" b="1" i="0" u="none" strike="noStrike" cap="none">
                          <a:solidFill>
                            <a:schemeClr val="dk2"/>
                          </a:solidFill>
                          <a:latin typeface="Arial"/>
                          <a:ea typeface="+mn-ea"/>
                          <a:cs typeface="Arial"/>
                          <a:sym typeface="Arial"/>
                        </a:rPr>
                        <a:t>Collaboration with SMEs</a:t>
                      </a:r>
                    </a:p>
                  </a:txBody>
                  <a:tcPr marL="25400" marR="25400" marT="50800" marB="50800" anchor="ctr"/>
                </a:tc>
                <a:tc>
                  <a:txBody>
                    <a:bodyPr/>
                    <a:lstStyle/>
                    <a:p>
                      <a:pPr algn="l" fontAlgn="base"/>
                      <a:r>
                        <a:rPr lang="en-US" sz="1400" b="0" i="0" u="none" strike="noStrike" cap="none" dirty="0">
                          <a:solidFill>
                            <a:schemeClr val="dk2"/>
                          </a:solidFill>
                          <a:latin typeface="Arial"/>
                          <a:ea typeface="+mn-ea"/>
                          <a:cs typeface="Arial"/>
                          <a:sym typeface="Arial"/>
                        </a:rPr>
                        <a:t>Work closely with Subject Matter Experts (SMEs) to gather information and ensure the accuracy and completeness of the content.</a:t>
                      </a:r>
                    </a:p>
                  </a:txBody>
                  <a:tcPr marL="25400" marR="25400" marT="50800" marB="50800" anchor="ctr"/>
                </a:tc>
                <a:extLst>
                  <a:ext uri="{0D108BD9-81ED-4DB2-BD59-A6C34878D82A}">
                    <a16:rowId xmlns:a16="http://schemas.microsoft.com/office/drawing/2014/main" val="670908647"/>
                  </a:ext>
                </a:extLst>
              </a:tr>
              <a:tr h="320609">
                <a:tc>
                  <a:txBody>
                    <a:bodyPr/>
                    <a:lstStyle/>
                    <a:p>
                      <a:pPr algn="l" fontAlgn="base"/>
                      <a:r>
                        <a:rPr lang="en-IN" sz="1400" b="1" i="0" u="none" strike="noStrike" cap="none">
                          <a:solidFill>
                            <a:schemeClr val="dk2"/>
                          </a:solidFill>
                          <a:latin typeface="Arial"/>
                          <a:ea typeface="+mn-ea"/>
                          <a:cs typeface="Arial"/>
                          <a:sym typeface="Arial"/>
                        </a:rPr>
                        <a:t>Training and Support Documentation</a:t>
                      </a:r>
                    </a:p>
                  </a:txBody>
                  <a:tcPr marL="25400" marR="25400" marT="50800" marB="50800" anchor="ctr"/>
                </a:tc>
                <a:tc>
                  <a:txBody>
                    <a:bodyPr/>
                    <a:lstStyle/>
                    <a:p>
                      <a:pPr algn="l" fontAlgn="base"/>
                      <a:r>
                        <a:rPr lang="en-US" sz="1400" b="0" i="0" u="none" strike="noStrike" cap="none" dirty="0">
                          <a:solidFill>
                            <a:schemeClr val="dk2"/>
                          </a:solidFill>
                          <a:latin typeface="Arial"/>
                          <a:ea typeface="+mn-ea"/>
                          <a:cs typeface="Arial"/>
                          <a:sym typeface="Arial"/>
                        </a:rPr>
                        <a:t>Create training materials, user guides, and support documentation within the KMS.</a:t>
                      </a:r>
                    </a:p>
                  </a:txBody>
                  <a:tcPr marL="25400" marR="25400" marT="50800" marB="50800" anchor="ctr"/>
                </a:tc>
                <a:extLst>
                  <a:ext uri="{0D108BD9-81ED-4DB2-BD59-A6C34878D82A}">
                    <a16:rowId xmlns:a16="http://schemas.microsoft.com/office/drawing/2014/main" val="177583248"/>
                  </a:ext>
                </a:extLst>
              </a:tr>
            </a:tbl>
          </a:graphicData>
        </a:graphic>
      </p:graphicFrame>
    </p:spTree>
    <p:extLst>
      <p:ext uri="{BB962C8B-B14F-4D97-AF65-F5344CB8AC3E}">
        <p14:creationId xmlns:p14="http://schemas.microsoft.com/office/powerpoint/2010/main" val="337934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1" i="0" u="none" strike="noStrike" cap="none" dirty="0">
                <a:solidFill>
                  <a:srgbClr val="FFFFFF"/>
                </a:solidFill>
                <a:latin typeface="Helvetica Neue"/>
                <a:ea typeface="Helvetica Neue"/>
                <a:cs typeface="Helvetica Neue"/>
                <a:sym typeface="Helvetica Neue"/>
              </a:rPr>
              <a:t>Abstract</a:t>
            </a:r>
            <a:endParaRPr sz="2800" b="1" i="0" u="none" strike="noStrike" cap="none" dirty="0">
              <a:solidFill>
                <a:srgbClr val="FFFFFF"/>
              </a:solidFill>
              <a:latin typeface="Helvetica Neue"/>
              <a:ea typeface="Helvetica Neue"/>
              <a:cs typeface="Helvetica Neue"/>
              <a:sym typeface="Helvetica Neue"/>
            </a:endParaRPr>
          </a:p>
        </p:txBody>
      </p:sp>
      <p:sp>
        <p:nvSpPr>
          <p:cNvPr id="61" name="Google Shape;61;p14"/>
          <p:cNvSpPr txBox="1">
            <a:spLocks noGrp="1"/>
          </p:cNvSpPr>
          <p:nvPr>
            <p:ph type="body" idx="1"/>
          </p:nvPr>
        </p:nvSpPr>
        <p:spPr>
          <a:xfrm>
            <a:off x="311701" y="1304875"/>
            <a:ext cx="4328032" cy="3332439"/>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1600"/>
              </a:spcAft>
              <a:buClr>
                <a:schemeClr val="dk2"/>
              </a:buClr>
              <a:buSzPts val="1800"/>
              <a:buFont typeface="Arial"/>
              <a:buNone/>
            </a:pPr>
            <a:r>
              <a:rPr lang="en-US" sz="1500" b="0" i="0" u="none" strike="noStrike" cap="none" dirty="0">
                <a:solidFill>
                  <a:schemeClr val="dk2"/>
                </a:solidFill>
                <a:latin typeface="Arial"/>
                <a:ea typeface="Arial"/>
                <a:cs typeface="Arial"/>
                <a:sym typeface="Arial"/>
              </a:rPr>
              <a:t>Organizations regard knowledge as a vital asset, on par with technological resources. Technological and business writing practices have evolved as technology advances and business regulations change. </a:t>
            </a:r>
          </a:p>
          <a:p>
            <a:pPr marL="0" marR="0" lvl="0" indent="0" algn="just" rtl="0">
              <a:lnSpc>
                <a:spcPct val="115000"/>
              </a:lnSpc>
              <a:spcBef>
                <a:spcPts val="0"/>
              </a:spcBef>
              <a:spcAft>
                <a:spcPts val="1600"/>
              </a:spcAft>
              <a:buClr>
                <a:schemeClr val="dk2"/>
              </a:buClr>
              <a:buSzPts val="1800"/>
              <a:buFont typeface="Arial"/>
              <a:buNone/>
            </a:pPr>
            <a:r>
              <a:rPr lang="en-US" sz="1500" b="0" i="0" u="none" strike="noStrike" cap="none" dirty="0">
                <a:solidFill>
                  <a:schemeClr val="dk2"/>
                </a:solidFill>
                <a:latin typeface="Arial"/>
                <a:ea typeface="Arial"/>
                <a:cs typeface="Arial"/>
                <a:sym typeface="Arial"/>
              </a:rPr>
              <a:t>This case study examines the influence of technical writing on knowledge management systems and its subsequent effect on business performance.</a:t>
            </a:r>
          </a:p>
        </p:txBody>
      </p:sp>
      <p:pic>
        <p:nvPicPr>
          <p:cNvPr id="6" name="Picture 5" descr="A group of people around a table&#10;&#10;Description automatically generated">
            <a:extLst>
              <a:ext uri="{FF2B5EF4-FFF2-40B4-BE49-F238E27FC236}">
                <a16:creationId xmlns:a16="http://schemas.microsoft.com/office/drawing/2014/main" id="{2BE4C667-F2F4-E989-3D35-46013ECEC59A}"/>
              </a:ext>
            </a:extLst>
          </p:cNvPr>
          <p:cNvPicPr>
            <a:picLocks noChangeAspect="1"/>
          </p:cNvPicPr>
          <p:nvPr/>
        </p:nvPicPr>
        <p:blipFill>
          <a:blip r:embed="rId4"/>
          <a:stretch>
            <a:fillRect/>
          </a:stretch>
        </p:blipFill>
        <p:spPr>
          <a:xfrm>
            <a:off x="5027385" y="1372608"/>
            <a:ext cx="3362292" cy="33372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3. Technical Writing in Knowledge Management</a:t>
            </a:r>
            <a:endParaRPr lang="en-IN" sz="2500" i="0" u="none" strike="noStrike" cap="none" dirty="0">
              <a:solidFill>
                <a:schemeClr val="dk1"/>
              </a:solidFill>
              <a:latin typeface="Helvetica Neue"/>
              <a:ea typeface="Helvetica Neue"/>
              <a:cs typeface="Helvetica Neue"/>
              <a:sym typeface="Helvetica Neue"/>
            </a:endParaRPr>
          </a:p>
        </p:txBody>
      </p:sp>
      <p:graphicFrame>
        <p:nvGraphicFramePr>
          <p:cNvPr id="6" name="Diagram 5">
            <a:extLst>
              <a:ext uri="{FF2B5EF4-FFF2-40B4-BE49-F238E27FC236}">
                <a16:creationId xmlns:a16="http://schemas.microsoft.com/office/drawing/2014/main" id="{69251F96-975B-F804-A6EA-08B15CC2489C}"/>
              </a:ext>
            </a:extLst>
          </p:cNvPr>
          <p:cNvGraphicFramePr/>
          <p:nvPr>
            <p:extLst>
              <p:ext uri="{D42A27DB-BD31-4B8C-83A1-F6EECF244321}">
                <p14:modId xmlns:p14="http://schemas.microsoft.com/office/powerpoint/2010/main" val="4198382107"/>
              </p:ext>
            </p:extLst>
          </p:nvPr>
        </p:nvGraphicFramePr>
        <p:xfrm>
          <a:off x="821267" y="1473200"/>
          <a:ext cx="6747933" cy="3301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4934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00864" y="6674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Impact of Knowledge Management on Organizational Performance</a:t>
            </a:r>
            <a:endParaRPr lang="en-IN" sz="28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4741994" cy="1577118"/>
          </a:xfrm>
          <a:prstGeom prst="rect">
            <a:avLst/>
          </a:prstGeom>
          <a:noFill/>
          <a:ln>
            <a:noFill/>
          </a:ln>
        </p:spPr>
        <p:txBody>
          <a:bodyPr spcFirstLastPara="1" wrap="square" lIns="91425" tIns="91425" rIns="91425" bIns="91425" anchor="t" anchorCtr="0">
            <a:noAutofit/>
          </a:bodyPr>
          <a:lstStyle/>
          <a:p>
            <a:pPr algn="just">
              <a:lnSpc>
                <a:spcPct val="107000"/>
              </a:lnSpc>
              <a:spcAft>
                <a:spcPts val="800"/>
              </a:spcAft>
            </a:pPr>
            <a:r>
              <a:rPr lang="en-US" sz="1500" b="1" dirty="0"/>
              <a:t>Quick </a:t>
            </a:r>
            <a:r>
              <a:rPr lang="en-US" sz="1500" dirty="0"/>
              <a:t>dissemination</a:t>
            </a:r>
            <a:r>
              <a:rPr lang="en-US" sz="1500" b="1" dirty="0"/>
              <a:t> </a:t>
            </a:r>
            <a:r>
              <a:rPr lang="en-US" sz="1500" dirty="0"/>
              <a:t>of information across departments.</a:t>
            </a:r>
          </a:p>
          <a:p>
            <a:pPr algn="just">
              <a:lnSpc>
                <a:spcPct val="107000"/>
              </a:lnSpc>
              <a:spcAft>
                <a:spcPts val="800"/>
              </a:spcAft>
            </a:pPr>
            <a:r>
              <a:rPr lang="en-US" sz="1500" b="1" dirty="0"/>
              <a:t>Improved</a:t>
            </a:r>
            <a:r>
              <a:rPr lang="en-US" sz="1500" dirty="0"/>
              <a:t> efficiency and cost-effectiveness.</a:t>
            </a:r>
          </a:p>
          <a:p>
            <a:pPr algn="just">
              <a:lnSpc>
                <a:spcPct val="107000"/>
              </a:lnSpc>
              <a:spcAft>
                <a:spcPts val="800"/>
              </a:spcAft>
            </a:pPr>
            <a:r>
              <a:rPr lang="en-US" sz="1500" b="1" dirty="0"/>
              <a:t>Reduced</a:t>
            </a:r>
            <a:r>
              <a:rPr lang="en-US" sz="1500" dirty="0"/>
              <a:t> time searching for information </a:t>
            </a:r>
            <a:r>
              <a:rPr lang="en-US" sz="1500" b="1" dirty="0"/>
              <a:t>increases</a:t>
            </a:r>
            <a:r>
              <a:rPr lang="en-US" sz="1500" dirty="0"/>
              <a:t> productivity.</a:t>
            </a:r>
          </a:p>
        </p:txBody>
      </p:sp>
      <p:pic>
        <p:nvPicPr>
          <p:cNvPr id="2" name="Picture 1">
            <a:extLst>
              <a:ext uri="{FF2B5EF4-FFF2-40B4-BE49-F238E27FC236}">
                <a16:creationId xmlns:a16="http://schemas.microsoft.com/office/drawing/2014/main" id="{753C7059-9B5D-D8D3-8A09-83FAD180AE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4368" y="1304875"/>
            <a:ext cx="3337200" cy="3337200"/>
          </a:xfrm>
          <a:prstGeom prst="rect">
            <a:avLst/>
          </a:prstGeom>
        </p:spPr>
      </p:pic>
    </p:spTree>
    <p:extLst>
      <p:ext uri="{BB962C8B-B14F-4D97-AF65-F5344CB8AC3E}">
        <p14:creationId xmlns:p14="http://schemas.microsoft.com/office/powerpoint/2010/main" val="321612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1. Elevate Customer Success: TW Impact</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4"/>
            <a:ext cx="3394885" cy="3469801"/>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400" b="1" u="none" strike="noStrike" cap="none" dirty="0">
                <a:solidFill>
                  <a:schemeClr val="dk2"/>
                </a:solidFill>
                <a:latin typeface="Arial"/>
                <a:ea typeface="Arial"/>
                <a:cs typeface="Arial"/>
                <a:sym typeface="Arial"/>
              </a:rPr>
              <a:t>Technical Writing: </a:t>
            </a:r>
            <a:r>
              <a:rPr lang="en-US" sz="1400" u="none" strike="noStrike" cap="none" dirty="0">
                <a:solidFill>
                  <a:schemeClr val="dk2"/>
                </a:solidFill>
                <a:latin typeface="Arial"/>
                <a:ea typeface="Arial"/>
                <a:cs typeface="Arial"/>
                <a:sym typeface="Arial"/>
              </a:rPr>
              <a:t>Enhanced customer satisfaction and product adoption and mitigated potential financial and legal risks.</a:t>
            </a:r>
          </a:p>
          <a:p>
            <a:pPr marL="285750" indent="-285750" algn="just">
              <a:spcAft>
                <a:spcPts val="1600"/>
              </a:spcAft>
            </a:pPr>
            <a:r>
              <a:rPr lang="en-US" sz="1400" b="1" u="none" strike="noStrike" cap="none" dirty="0">
                <a:solidFill>
                  <a:schemeClr val="dk2"/>
                </a:solidFill>
                <a:latin typeface="Arial"/>
                <a:ea typeface="Arial"/>
                <a:cs typeface="Arial"/>
                <a:sym typeface="Arial"/>
              </a:rPr>
              <a:t>Simplification: </a:t>
            </a:r>
            <a:r>
              <a:rPr lang="en-US" sz="1400" u="none" strike="noStrike" cap="none" dirty="0">
                <a:solidFill>
                  <a:schemeClr val="dk2"/>
                </a:solidFill>
                <a:latin typeface="Arial"/>
                <a:ea typeface="Arial"/>
                <a:cs typeface="Arial"/>
                <a:sym typeface="Arial"/>
              </a:rPr>
              <a:t>Simplified complex information and empowered users contribute significantly to a company’s success.</a:t>
            </a:r>
          </a:p>
          <a:p>
            <a:pPr marL="285750" indent="-285750" algn="just">
              <a:spcAft>
                <a:spcPts val="1600"/>
              </a:spcAft>
            </a:pPr>
            <a:r>
              <a:rPr lang="en-US" sz="1400" b="1" u="none" strike="noStrike" cap="none" dirty="0">
                <a:solidFill>
                  <a:schemeClr val="dk2"/>
                </a:solidFill>
                <a:latin typeface="Arial"/>
                <a:ea typeface="Arial"/>
                <a:cs typeface="Arial"/>
                <a:sym typeface="Arial"/>
              </a:rPr>
              <a:t>2023 Annual CSAT Results: </a:t>
            </a:r>
            <a:r>
              <a:rPr lang="en-US" sz="1400" u="none" strike="noStrike" cap="none" dirty="0">
                <a:solidFill>
                  <a:schemeClr val="dk2"/>
                </a:solidFill>
                <a:latin typeface="Arial"/>
                <a:ea typeface="Arial"/>
                <a:cs typeface="Arial"/>
                <a:sym typeface="Arial"/>
              </a:rPr>
              <a:t>The results for the Legal Operations Services at Elevate demonstrate this impact, particularly for customers like G+T.</a:t>
            </a:r>
          </a:p>
        </p:txBody>
      </p:sp>
      <p:pic>
        <p:nvPicPr>
          <p:cNvPr id="5" name="Picture 4">
            <a:extLst>
              <a:ext uri="{FF2B5EF4-FFF2-40B4-BE49-F238E27FC236}">
                <a16:creationId xmlns:a16="http://schemas.microsoft.com/office/drawing/2014/main" id="{49656F90-4A85-08B1-32FF-45DBBAC99D28}"/>
              </a:ext>
            </a:extLst>
          </p:cNvPr>
          <p:cNvPicPr>
            <a:picLocks noChangeAspect="1"/>
          </p:cNvPicPr>
          <p:nvPr/>
        </p:nvPicPr>
        <p:blipFill>
          <a:blip r:embed="rId4"/>
          <a:stretch>
            <a:fillRect/>
          </a:stretch>
        </p:blipFill>
        <p:spPr>
          <a:xfrm>
            <a:off x="3706585" y="1434212"/>
            <a:ext cx="5401490" cy="3044656"/>
          </a:xfrm>
          <a:prstGeom prst="rect">
            <a:avLst/>
          </a:prstGeom>
        </p:spPr>
      </p:pic>
      <p:sp>
        <p:nvSpPr>
          <p:cNvPr id="7" name="Rectangle 6">
            <a:extLst>
              <a:ext uri="{FF2B5EF4-FFF2-40B4-BE49-F238E27FC236}">
                <a16:creationId xmlns:a16="http://schemas.microsoft.com/office/drawing/2014/main" id="{808D18B0-CEBE-8CB4-CF6C-0DF099718519}"/>
              </a:ext>
            </a:extLst>
          </p:cNvPr>
          <p:cNvSpPr/>
          <p:nvPr/>
        </p:nvSpPr>
        <p:spPr>
          <a:xfrm flipH="1">
            <a:off x="5715677" y="2647043"/>
            <a:ext cx="3324908" cy="130628"/>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Tree>
    <p:extLst>
      <p:ext uri="{BB962C8B-B14F-4D97-AF65-F5344CB8AC3E}">
        <p14:creationId xmlns:p14="http://schemas.microsoft.com/office/powerpoint/2010/main" val="800580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dirty="0">
                <a:solidFill>
                  <a:srgbClr val="FFFFFF"/>
                </a:solidFill>
                <a:latin typeface="Helvetica Neue"/>
                <a:ea typeface="Helvetica Neue"/>
                <a:cs typeface="Helvetica Neue"/>
                <a:sym typeface="Helvetica Neue"/>
              </a:rPr>
              <a:t>1. Customer Success: The Impact</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1" y="1304874"/>
            <a:ext cx="2897166" cy="3368726"/>
          </a:xfrm>
          <a:prstGeom prst="rect">
            <a:avLst/>
          </a:prstGeom>
          <a:noFill/>
          <a:ln>
            <a:noFill/>
          </a:ln>
        </p:spPr>
        <p:txBody>
          <a:bodyPr spcFirstLastPara="1" wrap="square" lIns="91425" tIns="91425" rIns="91425" bIns="91425" anchor="t" anchorCtr="0">
            <a:noAutofit/>
          </a:bodyPr>
          <a:lstStyle/>
          <a:p>
            <a:pPr marL="285750" indent="-285750" algn="just">
              <a:lnSpc>
                <a:spcPct val="100000"/>
              </a:lnSpc>
              <a:spcAft>
                <a:spcPts val="1600"/>
              </a:spcAft>
            </a:pPr>
            <a:r>
              <a:rPr lang="en-US" sz="1400" b="1" u="none" strike="noStrike" cap="none" dirty="0">
                <a:solidFill>
                  <a:schemeClr val="dk2"/>
                </a:solidFill>
                <a:latin typeface="Arial"/>
                <a:ea typeface="Arial"/>
                <a:cs typeface="Arial"/>
                <a:sym typeface="Arial"/>
              </a:rPr>
              <a:t>Customer Feedback: </a:t>
            </a:r>
          </a:p>
          <a:p>
            <a:pPr marL="742950" lvl="1" indent="-285750" algn="just">
              <a:lnSpc>
                <a:spcPct val="100000"/>
              </a:lnSpc>
              <a:spcAft>
                <a:spcPts val="1600"/>
              </a:spcAft>
            </a:pPr>
            <a:r>
              <a:rPr lang="en-US" u="none" strike="noStrike" cap="none" dirty="0">
                <a:solidFill>
                  <a:schemeClr val="dk2"/>
                </a:solidFill>
                <a:latin typeface="Arial"/>
                <a:ea typeface="Arial"/>
                <a:cs typeface="Arial"/>
                <a:sym typeface="Arial"/>
              </a:rPr>
              <a:t>"The Elevate Team continually goes above and beyond to analyze, report, and manage deadlines" </a:t>
            </a:r>
          </a:p>
          <a:p>
            <a:pPr marL="742950" lvl="1" indent="-285750" algn="just">
              <a:lnSpc>
                <a:spcPct val="100000"/>
              </a:lnSpc>
              <a:spcAft>
                <a:spcPts val="1600"/>
              </a:spcAft>
            </a:pPr>
            <a:r>
              <a:rPr lang="en-US" u="none" strike="noStrike" cap="none" dirty="0">
                <a:solidFill>
                  <a:schemeClr val="dk2"/>
                </a:solidFill>
                <a:latin typeface="Arial"/>
                <a:ea typeface="Arial"/>
                <a:cs typeface="Arial"/>
                <a:sym typeface="Arial"/>
              </a:rPr>
              <a:t> "We have a great team supporting us."</a:t>
            </a:r>
          </a:p>
        </p:txBody>
      </p:sp>
      <p:pic>
        <p:nvPicPr>
          <p:cNvPr id="3" name="Picture 2">
            <a:extLst>
              <a:ext uri="{FF2B5EF4-FFF2-40B4-BE49-F238E27FC236}">
                <a16:creationId xmlns:a16="http://schemas.microsoft.com/office/drawing/2014/main" id="{E6A0368A-BD3D-8CC0-B0D7-2B6E7BBD6440}"/>
              </a:ext>
            </a:extLst>
          </p:cNvPr>
          <p:cNvPicPr>
            <a:picLocks noChangeAspect="1"/>
          </p:cNvPicPr>
          <p:nvPr/>
        </p:nvPicPr>
        <p:blipFill>
          <a:blip r:embed="rId4"/>
          <a:stretch>
            <a:fillRect/>
          </a:stretch>
        </p:blipFill>
        <p:spPr>
          <a:xfrm>
            <a:off x="3317735" y="1371600"/>
            <a:ext cx="5474532" cy="3225800"/>
          </a:xfrm>
          <a:prstGeom prst="rect">
            <a:avLst/>
          </a:prstGeom>
        </p:spPr>
      </p:pic>
    </p:spTree>
    <p:extLst>
      <p:ext uri="{BB962C8B-B14F-4D97-AF65-F5344CB8AC3E}">
        <p14:creationId xmlns:p14="http://schemas.microsoft.com/office/powerpoint/2010/main" val="423879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a:solidFill>
                  <a:srgbClr val="FFFFFF"/>
                </a:solidFill>
                <a:latin typeface="Helvetica Neue"/>
                <a:ea typeface="Helvetica Neue"/>
                <a:cs typeface="Helvetica Neue"/>
                <a:sym typeface="Helvetica Neue"/>
              </a:rPr>
              <a:t>2. Simplified Complexity</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1" y="1437475"/>
            <a:ext cx="3743832" cy="2589794"/>
          </a:xfrm>
          <a:prstGeom prst="rect">
            <a:avLst/>
          </a:prstGeom>
          <a:noFill/>
          <a:ln>
            <a:noFill/>
          </a:ln>
        </p:spPr>
        <p:txBody>
          <a:bodyPr spcFirstLastPara="1" wrap="square" lIns="91425" tIns="91425" rIns="91425" bIns="91425" anchor="t" anchorCtr="0">
            <a:noAutofit/>
          </a:bodyPr>
          <a:lstStyle/>
          <a:p>
            <a:pPr marL="285750" indent="-285750" algn="just">
              <a:lnSpc>
                <a:spcPct val="100000"/>
              </a:lnSpc>
              <a:spcAft>
                <a:spcPts val="1600"/>
              </a:spcAft>
            </a:pPr>
            <a:r>
              <a:rPr lang="en-US" sz="1400" u="none" strike="noStrike" cap="none" dirty="0">
                <a:solidFill>
                  <a:schemeClr val="dk2"/>
                </a:solidFill>
                <a:latin typeface="Arial"/>
                <a:ea typeface="Arial"/>
                <a:cs typeface="Arial"/>
                <a:sym typeface="Arial"/>
              </a:rPr>
              <a:t>Sped up understanding of complex products.</a:t>
            </a:r>
          </a:p>
          <a:p>
            <a:pPr marL="285750" indent="-285750" algn="just">
              <a:lnSpc>
                <a:spcPct val="100000"/>
              </a:lnSpc>
              <a:spcAft>
                <a:spcPts val="1600"/>
              </a:spcAft>
            </a:pPr>
            <a:r>
              <a:rPr lang="en-US" sz="1400" u="none" strike="noStrike" cap="none" dirty="0">
                <a:solidFill>
                  <a:schemeClr val="dk2"/>
                </a:solidFill>
                <a:latin typeface="Arial"/>
                <a:ea typeface="Arial"/>
                <a:cs typeface="Arial"/>
                <a:sym typeface="Arial"/>
              </a:rPr>
              <a:t>Provided users with necessary information upfront.</a:t>
            </a:r>
          </a:p>
          <a:p>
            <a:pPr marL="285750" indent="-285750" algn="just">
              <a:lnSpc>
                <a:spcPct val="100000"/>
              </a:lnSpc>
              <a:spcAft>
                <a:spcPts val="1600"/>
              </a:spcAft>
            </a:pPr>
            <a:r>
              <a:rPr lang="en-US" sz="1400" u="none" strike="noStrike" cap="none" dirty="0">
                <a:solidFill>
                  <a:schemeClr val="dk2"/>
                </a:solidFill>
                <a:latin typeface="Arial"/>
                <a:ea typeface="Arial"/>
                <a:cs typeface="Arial"/>
                <a:sym typeface="Arial"/>
              </a:rPr>
              <a:t>Enhanced even the internal quality of Knowledge Bases (KBs) to a higher level, guided by pre-established audit metrics about the simplicity of a KB, user comprehension, and its searchability across the Knowledge Management System (KMS).</a:t>
            </a:r>
            <a:endParaRPr lang="en-US" u="none" strike="noStrike" cap="none" dirty="0">
              <a:solidFill>
                <a:schemeClr val="dk2"/>
              </a:solidFill>
              <a:latin typeface="Arial"/>
              <a:ea typeface="Arial"/>
              <a:cs typeface="Arial"/>
              <a:sym typeface="Arial"/>
            </a:endParaRPr>
          </a:p>
        </p:txBody>
      </p:sp>
      <p:pic>
        <p:nvPicPr>
          <p:cNvPr id="3" name="Picture 2" descr="A screenshot of a graph&#10;&#10;Description automatically generated">
            <a:extLst>
              <a:ext uri="{FF2B5EF4-FFF2-40B4-BE49-F238E27FC236}">
                <a16:creationId xmlns:a16="http://schemas.microsoft.com/office/drawing/2014/main" id="{9E6FF12B-C3FB-5763-CF3D-23C6B726FBB1}"/>
              </a:ext>
            </a:extLst>
          </p:cNvPr>
          <p:cNvPicPr>
            <a:picLocks noChangeAspect="1"/>
          </p:cNvPicPr>
          <p:nvPr/>
        </p:nvPicPr>
        <p:blipFill>
          <a:blip r:embed="rId4"/>
          <a:stretch>
            <a:fillRect/>
          </a:stretch>
        </p:blipFill>
        <p:spPr>
          <a:xfrm>
            <a:off x="4170821" y="1599170"/>
            <a:ext cx="4817984" cy="2896630"/>
          </a:xfrm>
          <a:prstGeom prst="rect">
            <a:avLst/>
          </a:prstGeom>
        </p:spPr>
      </p:pic>
    </p:spTree>
    <p:extLst>
      <p:ext uri="{BB962C8B-B14F-4D97-AF65-F5344CB8AC3E}">
        <p14:creationId xmlns:p14="http://schemas.microsoft.com/office/powerpoint/2010/main" val="792566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3. </a:t>
            </a:r>
            <a:r>
              <a:rPr lang="en-US" sz="2500" b="1" dirty="0">
                <a:solidFill>
                  <a:srgbClr val="FFFFFF"/>
                </a:solidFill>
                <a:latin typeface="Helvetica Neue"/>
                <a:ea typeface="Helvetica Neue"/>
                <a:cs typeface="Helvetica Neue"/>
                <a:sym typeface="Helvetica Neue"/>
              </a:rPr>
              <a:t>Elevate Success</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1" y="1304874"/>
            <a:ext cx="4260299" cy="3748819"/>
          </a:xfrm>
          <a:prstGeom prst="rect">
            <a:avLst/>
          </a:prstGeom>
          <a:noFill/>
          <a:ln>
            <a:noFill/>
          </a:ln>
        </p:spPr>
        <p:txBody>
          <a:bodyPr spcFirstLastPara="1" wrap="square" lIns="91425" tIns="91425" rIns="91425" bIns="91425" anchor="t" anchorCtr="0">
            <a:noAutofit/>
          </a:bodyPr>
          <a:lstStyle/>
          <a:p>
            <a:pPr marL="285750" indent="-285750">
              <a:lnSpc>
                <a:spcPct val="100000"/>
              </a:lnSpc>
              <a:spcAft>
                <a:spcPts val="1600"/>
              </a:spcAft>
            </a:pPr>
            <a:r>
              <a:rPr lang="en-US" sz="1400" b="1" u="none" strike="noStrike" cap="none" dirty="0">
                <a:solidFill>
                  <a:schemeClr val="dk2"/>
                </a:solidFill>
                <a:latin typeface="Arial"/>
                <a:ea typeface="Arial"/>
                <a:cs typeface="Arial"/>
                <a:sym typeface="Arial"/>
              </a:rPr>
              <a:t>CSAT Results:</a:t>
            </a:r>
          </a:p>
          <a:p>
            <a:pPr marL="742950" lvl="1" indent="-285750">
              <a:lnSpc>
                <a:spcPct val="100000"/>
              </a:lnSpc>
              <a:spcAft>
                <a:spcPts val="1600"/>
              </a:spcAft>
            </a:pPr>
            <a:r>
              <a:rPr lang="en-US" u="none" strike="noStrike" cap="none" dirty="0">
                <a:solidFill>
                  <a:schemeClr val="dk2"/>
                </a:solidFill>
                <a:latin typeface="Arial"/>
                <a:ea typeface="Arial"/>
                <a:cs typeface="Arial"/>
                <a:sym typeface="Arial"/>
              </a:rPr>
              <a:t>Highlight the effectiveness of technical writing within Legal Operations Services.</a:t>
            </a:r>
          </a:p>
          <a:p>
            <a:pPr marL="742950" lvl="1" indent="-285750">
              <a:lnSpc>
                <a:spcPct val="100000"/>
              </a:lnSpc>
              <a:spcAft>
                <a:spcPts val="1600"/>
              </a:spcAft>
            </a:pPr>
            <a:r>
              <a:rPr lang="en-US" u="none" strike="noStrike" cap="none" dirty="0">
                <a:solidFill>
                  <a:schemeClr val="dk2"/>
                </a:solidFill>
                <a:latin typeface="Arial"/>
                <a:ea typeface="Arial"/>
                <a:cs typeface="Arial"/>
                <a:sym typeface="Arial"/>
              </a:rPr>
              <a:t>The NPS for Legal Operations Services improved significantly from </a:t>
            </a:r>
            <a:r>
              <a:rPr lang="en-US" b="1" u="none" strike="noStrike" cap="none" dirty="0">
                <a:solidFill>
                  <a:schemeClr val="dk2"/>
                </a:solidFill>
                <a:latin typeface="Arial"/>
                <a:ea typeface="Arial"/>
                <a:cs typeface="Arial"/>
                <a:sym typeface="Arial"/>
              </a:rPr>
              <a:t>50 in 2021 to 62 in 2023</a:t>
            </a:r>
            <a:r>
              <a:rPr lang="en-US" u="none" strike="noStrike" cap="none" dirty="0">
                <a:solidFill>
                  <a:schemeClr val="dk2"/>
                </a:solidFill>
                <a:latin typeface="Arial"/>
                <a:ea typeface="Arial"/>
                <a:cs typeface="Arial"/>
                <a:sym typeface="Arial"/>
              </a:rPr>
              <a:t> </a:t>
            </a:r>
          </a:p>
          <a:p>
            <a:pPr marL="742950" lvl="1" indent="-285750">
              <a:lnSpc>
                <a:spcPct val="100000"/>
              </a:lnSpc>
              <a:spcAft>
                <a:spcPts val="1600"/>
              </a:spcAft>
            </a:pPr>
            <a:r>
              <a:rPr lang="en-US" u="none" strike="noStrike" cap="none" dirty="0">
                <a:solidFill>
                  <a:schemeClr val="dk2"/>
                </a:solidFill>
                <a:latin typeface="Arial"/>
                <a:ea typeface="Arial"/>
                <a:cs typeface="Arial"/>
                <a:sym typeface="Arial"/>
              </a:rPr>
              <a:t>The improvement is also attributed to the high-quality documentation and support provided by the technical writing team.</a:t>
            </a:r>
          </a:p>
          <a:p>
            <a:pPr marL="285750" indent="-285750">
              <a:lnSpc>
                <a:spcPct val="100000"/>
              </a:lnSpc>
              <a:spcAft>
                <a:spcPts val="1600"/>
              </a:spcAft>
            </a:pPr>
            <a:endParaRPr lang="en-US" sz="1400" u="none" strike="noStrike" cap="none" dirty="0">
              <a:solidFill>
                <a:schemeClr val="dk2"/>
              </a:solidFill>
              <a:latin typeface="Arial"/>
              <a:ea typeface="Arial"/>
              <a:cs typeface="Arial"/>
              <a:sym typeface="Arial"/>
            </a:endParaRPr>
          </a:p>
          <a:p>
            <a:pPr marL="457200" lvl="1" indent="0">
              <a:lnSpc>
                <a:spcPct val="100000"/>
              </a:lnSpc>
              <a:spcAft>
                <a:spcPts val="1600"/>
              </a:spcAft>
              <a:buNone/>
            </a:pPr>
            <a:endParaRPr lang="en-US" sz="1300" u="none" strike="noStrike" cap="none" dirty="0">
              <a:solidFill>
                <a:schemeClr val="dk2"/>
              </a:solidFill>
              <a:latin typeface="Arial"/>
              <a:ea typeface="Arial"/>
              <a:cs typeface="Arial"/>
              <a:sym typeface="Arial"/>
            </a:endParaRPr>
          </a:p>
          <a:p>
            <a:pPr marL="0" indent="0">
              <a:lnSpc>
                <a:spcPct val="100000"/>
              </a:lnSpc>
              <a:spcAft>
                <a:spcPts val="1600"/>
              </a:spcAft>
              <a:buNone/>
            </a:pPr>
            <a:endParaRPr lang="en-US" u="none" strike="noStrike" cap="none" dirty="0">
              <a:solidFill>
                <a:schemeClr val="dk2"/>
              </a:solidFill>
              <a:latin typeface="Arial"/>
              <a:ea typeface="Arial"/>
              <a:cs typeface="Arial"/>
              <a:sym typeface="Arial"/>
            </a:endParaRPr>
          </a:p>
        </p:txBody>
      </p:sp>
      <p:graphicFrame>
        <p:nvGraphicFramePr>
          <p:cNvPr id="3" name="Object 2">
            <a:extLst>
              <a:ext uri="{FF2B5EF4-FFF2-40B4-BE49-F238E27FC236}">
                <a16:creationId xmlns:a16="http://schemas.microsoft.com/office/drawing/2014/main" id="{62D24ABA-22C0-9E69-0080-CEA00AE2BD01}"/>
              </a:ext>
            </a:extLst>
          </p:cNvPr>
          <p:cNvGraphicFramePr>
            <a:graphicFrameLocks noChangeAspect="1"/>
          </p:cNvGraphicFramePr>
          <p:nvPr>
            <p:extLst>
              <p:ext uri="{D42A27DB-BD31-4B8C-83A1-F6EECF244321}">
                <p14:modId xmlns:p14="http://schemas.microsoft.com/office/powerpoint/2010/main" val="1742116557"/>
              </p:ext>
            </p:extLst>
          </p:nvPr>
        </p:nvGraphicFramePr>
        <p:xfrm>
          <a:off x="1796143" y="3278868"/>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4" imgW="914597" imgH="806406" progId="Acrobat.Document.DC">
                  <p:embed/>
                </p:oleObj>
              </mc:Choice>
              <mc:Fallback>
                <p:oleObj name="Acrobat Document" showAsIcon="1" r:id="rId4" imgW="914597" imgH="806406" progId="Acrobat.Document.DC">
                  <p:embed/>
                  <p:pic>
                    <p:nvPicPr>
                      <p:cNvPr id="3" name="Object 2">
                        <a:extLst>
                          <a:ext uri="{FF2B5EF4-FFF2-40B4-BE49-F238E27FC236}">
                            <a16:creationId xmlns:a16="http://schemas.microsoft.com/office/drawing/2014/main" id="{62D24ABA-22C0-9E69-0080-CEA00AE2BD01}"/>
                          </a:ext>
                        </a:extLst>
                      </p:cNvPr>
                      <p:cNvPicPr/>
                      <p:nvPr/>
                    </p:nvPicPr>
                    <p:blipFill>
                      <a:blip r:embed="rId5"/>
                      <a:stretch>
                        <a:fillRect/>
                      </a:stretch>
                    </p:blipFill>
                    <p:spPr>
                      <a:xfrm>
                        <a:off x="1796143" y="3278868"/>
                        <a:ext cx="914400" cy="806450"/>
                      </a:xfrm>
                      <a:prstGeom prst="rect">
                        <a:avLst/>
                      </a:prstGeom>
                    </p:spPr>
                  </p:pic>
                </p:oleObj>
              </mc:Fallback>
            </mc:AlternateContent>
          </a:graphicData>
        </a:graphic>
      </p:graphicFrame>
      <p:pic>
        <p:nvPicPr>
          <p:cNvPr id="7" name="Picture 6" descr="A screenshot of a graph">
            <a:extLst>
              <a:ext uri="{FF2B5EF4-FFF2-40B4-BE49-F238E27FC236}">
                <a16:creationId xmlns:a16="http://schemas.microsoft.com/office/drawing/2014/main" id="{13E79778-DDB8-D4CB-2DFB-255A32251744}"/>
              </a:ext>
            </a:extLst>
          </p:cNvPr>
          <p:cNvPicPr>
            <a:picLocks noChangeAspect="1"/>
          </p:cNvPicPr>
          <p:nvPr/>
        </p:nvPicPr>
        <p:blipFill>
          <a:blip r:embed="rId6"/>
          <a:stretch>
            <a:fillRect/>
          </a:stretch>
        </p:blipFill>
        <p:spPr>
          <a:xfrm>
            <a:off x="5363936" y="1188211"/>
            <a:ext cx="2522764" cy="3973532"/>
          </a:xfrm>
          <a:prstGeom prst="rect">
            <a:avLst/>
          </a:prstGeom>
        </p:spPr>
      </p:pic>
    </p:spTree>
    <p:extLst>
      <p:ext uri="{BB962C8B-B14F-4D97-AF65-F5344CB8AC3E}">
        <p14:creationId xmlns:p14="http://schemas.microsoft.com/office/powerpoint/2010/main" val="455057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3. </a:t>
            </a:r>
            <a:r>
              <a:rPr lang="en-US" sz="2500" b="1" dirty="0">
                <a:solidFill>
                  <a:srgbClr val="FFFFFF"/>
                </a:solidFill>
                <a:latin typeface="Helvetica Neue"/>
                <a:ea typeface="Helvetica Neue"/>
                <a:cs typeface="Helvetica Neue"/>
                <a:sym typeface="Helvetica Neue"/>
              </a:rPr>
              <a:t>Elevate Success</a:t>
            </a:r>
            <a:endParaRPr lang="en-IN" sz="25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1" y="1304874"/>
            <a:ext cx="4260299" cy="3748819"/>
          </a:xfrm>
          <a:prstGeom prst="rect">
            <a:avLst/>
          </a:prstGeom>
          <a:noFill/>
          <a:ln>
            <a:noFill/>
          </a:ln>
        </p:spPr>
        <p:txBody>
          <a:bodyPr spcFirstLastPara="1" wrap="square" lIns="91425" tIns="91425" rIns="91425" bIns="91425" anchor="t" anchorCtr="0">
            <a:noAutofit/>
          </a:bodyPr>
          <a:lstStyle/>
          <a:p>
            <a:pPr marL="285750" indent="-285750">
              <a:lnSpc>
                <a:spcPct val="100000"/>
              </a:lnSpc>
              <a:spcAft>
                <a:spcPts val="1600"/>
              </a:spcAft>
            </a:pPr>
            <a:r>
              <a:rPr lang="en-US" sz="1400" b="1" u="none" strike="noStrike" cap="none" dirty="0">
                <a:solidFill>
                  <a:schemeClr val="dk2"/>
                </a:solidFill>
                <a:latin typeface="Arial"/>
                <a:ea typeface="Arial"/>
                <a:cs typeface="Arial"/>
                <a:sym typeface="Arial"/>
              </a:rPr>
              <a:t>Our Professionally designed documentation enhanced company’s financial health by:</a:t>
            </a:r>
          </a:p>
          <a:p>
            <a:pPr marL="742950" lvl="1" indent="-285750">
              <a:lnSpc>
                <a:spcPct val="100000"/>
              </a:lnSpc>
              <a:spcAft>
                <a:spcPts val="1600"/>
              </a:spcAft>
            </a:pPr>
            <a:r>
              <a:rPr lang="en-US" b="1" u="none" strike="noStrike" cap="none" dirty="0">
                <a:solidFill>
                  <a:schemeClr val="dk2"/>
                </a:solidFill>
                <a:latin typeface="Arial"/>
                <a:ea typeface="Arial"/>
                <a:cs typeface="Arial"/>
                <a:sym typeface="Arial"/>
              </a:rPr>
              <a:t>Empowering Users and Potential Customers: </a:t>
            </a:r>
            <a:r>
              <a:rPr lang="en-US" u="none" strike="noStrike" cap="none" dirty="0">
                <a:solidFill>
                  <a:schemeClr val="dk2"/>
                </a:solidFill>
                <a:latin typeface="Arial"/>
                <a:ea typeface="Arial"/>
                <a:cs typeface="Arial"/>
                <a:sym typeface="Arial"/>
              </a:rPr>
              <a:t>Provides comprehensive information for informed decision-making, enabling users to excel with the product.</a:t>
            </a:r>
          </a:p>
          <a:p>
            <a:pPr marL="742950" lvl="1" indent="-285750">
              <a:lnSpc>
                <a:spcPct val="100000"/>
              </a:lnSpc>
              <a:spcAft>
                <a:spcPts val="1600"/>
              </a:spcAft>
            </a:pPr>
            <a:r>
              <a:rPr lang="en-US" b="1" u="none" strike="noStrike" cap="none" dirty="0">
                <a:solidFill>
                  <a:schemeClr val="dk2"/>
                </a:solidFill>
                <a:latin typeface="Arial"/>
                <a:ea typeface="Arial"/>
                <a:cs typeface="Arial"/>
                <a:sym typeface="Arial"/>
              </a:rPr>
              <a:t>Reducing Developer Workload: </a:t>
            </a:r>
            <a:r>
              <a:rPr lang="en-US" u="none" strike="noStrike" cap="none" dirty="0">
                <a:solidFill>
                  <a:schemeClr val="dk2"/>
                </a:solidFill>
                <a:latin typeface="Arial"/>
                <a:ea typeface="Arial"/>
                <a:cs typeface="Arial"/>
                <a:sym typeface="Arial"/>
              </a:rPr>
              <a:t>Handling documentation tasks alleviates developers’ workloads, facilitating timely project delivery.</a:t>
            </a:r>
            <a:endParaRPr lang="en-US" sz="1400" u="none" strike="noStrike" cap="none" dirty="0">
              <a:solidFill>
                <a:schemeClr val="dk2"/>
              </a:solidFill>
              <a:latin typeface="Arial"/>
              <a:ea typeface="Arial"/>
              <a:cs typeface="Arial"/>
              <a:sym typeface="Arial"/>
            </a:endParaRPr>
          </a:p>
          <a:p>
            <a:pPr marL="457200" lvl="1" indent="0">
              <a:lnSpc>
                <a:spcPct val="100000"/>
              </a:lnSpc>
              <a:spcAft>
                <a:spcPts val="1600"/>
              </a:spcAft>
              <a:buNone/>
            </a:pPr>
            <a:endParaRPr lang="en-US" sz="1300" u="none" strike="noStrike" cap="none" dirty="0">
              <a:solidFill>
                <a:schemeClr val="dk2"/>
              </a:solidFill>
              <a:latin typeface="Arial"/>
              <a:ea typeface="Arial"/>
              <a:cs typeface="Arial"/>
              <a:sym typeface="Arial"/>
            </a:endParaRPr>
          </a:p>
          <a:p>
            <a:pPr marL="0" indent="0">
              <a:lnSpc>
                <a:spcPct val="100000"/>
              </a:lnSpc>
              <a:spcAft>
                <a:spcPts val="1600"/>
              </a:spcAft>
              <a:buNone/>
            </a:pPr>
            <a:endParaRPr lang="en-US" u="none" strike="noStrike" cap="none" dirty="0">
              <a:solidFill>
                <a:schemeClr val="dk2"/>
              </a:solidFill>
              <a:latin typeface="Arial"/>
              <a:ea typeface="Arial"/>
              <a:cs typeface="Arial"/>
              <a:sym typeface="Arial"/>
            </a:endParaRPr>
          </a:p>
        </p:txBody>
      </p:sp>
      <p:pic>
        <p:nvPicPr>
          <p:cNvPr id="7" name="Picture 6" descr="A screenshot of a graph">
            <a:extLst>
              <a:ext uri="{FF2B5EF4-FFF2-40B4-BE49-F238E27FC236}">
                <a16:creationId xmlns:a16="http://schemas.microsoft.com/office/drawing/2014/main" id="{13E79778-DDB8-D4CB-2DFB-255A32251744}"/>
              </a:ext>
            </a:extLst>
          </p:cNvPr>
          <p:cNvPicPr>
            <a:picLocks noChangeAspect="1"/>
          </p:cNvPicPr>
          <p:nvPr/>
        </p:nvPicPr>
        <p:blipFill>
          <a:blip r:embed="rId4"/>
          <a:stretch>
            <a:fillRect/>
          </a:stretch>
        </p:blipFill>
        <p:spPr>
          <a:xfrm>
            <a:off x="5363936" y="1188211"/>
            <a:ext cx="2522764" cy="3973532"/>
          </a:xfrm>
          <a:prstGeom prst="rect">
            <a:avLst/>
          </a:prstGeom>
        </p:spPr>
      </p:pic>
    </p:spTree>
    <p:extLst>
      <p:ext uri="{BB962C8B-B14F-4D97-AF65-F5344CB8AC3E}">
        <p14:creationId xmlns:p14="http://schemas.microsoft.com/office/powerpoint/2010/main" val="1720164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3400" y="25139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Knowledge Overview Dashboard - Customer</a:t>
            </a:r>
            <a:endParaRPr lang="en-IN" sz="2800" i="0" u="none" strike="noStrike" cap="none" dirty="0">
              <a:solidFill>
                <a:schemeClr val="dk1"/>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14A0DD3E-2D43-7C5E-2AEE-53F3B17802B6}"/>
              </a:ext>
            </a:extLst>
          </p:cNvPr>
          <p:cNvPicPr>
            <a:picLocks noChangeAspect="1"/>
          </p:cNvPicPr>
          <p:nvPr/>
        </p:nvPicPr>
        <p:blipFill>
          <a:blip r:embed="rId4"/>
          <a:stretch>
            <a:fillRect/>
          </a:stretch>
        </p:blipFill>
        <p:spPr>
          <a:xfrm>
            <a:off x="200710" y="1481667"/>
            <a:ext cx="8751898" cy="2937933"/>
          </a:xfrm>
          <a:prstGeom prst="rect">
            <a:avLst/>
          </a:prstGeom>
        </p:spPr>
      </p:pic>
    </p:spTree>
    <p:extLst>
      <p:ext uri="{BB962C8B-B14F-4D97-AF65-F5344CB8AC3E}">
        <p14:creationId xmlns:p14="http://schemas.microsoft.com/office/powerpoint/2010/main" val="2843078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844798" y="219892"/>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Results</a:t>
            </a:r>
            <a:endParaRPr lang="en-IN" sz="2800" i="0" u="none" strike="noStrike" cap="none" dirty="0">
              <a:solidFill>
                <a:schemeClr val="dk1"/>
              </a:solidFill>
              <a:latin typeface="Helvetica Neue"/>
              <a:ea typeface="Helvetica Neue"/>
              <a:cs typeface="Helvetica Neue"/>
              <a:sym typeface="Helvetica Neue"/>
            </a:endParaRPr>
          </a:p>
        </p:txBody>
      </p:sp>
      <p:graphicFrame>
        <p:nvGraphicFramePr>
          <p:cNvPr id="5" name="Table 4">
            <a:extLst>
              <a:ext uri="{FF2B5EF4-FFF2-40B4-BE49-F238E27FC236}">
                <a16:creationId xmlns:a16="http://schemas.microsoft.com/office/drawing/2014/main" id="{351C3C45-0A86-AEBB-16BA-56A63DE708B4}"/>
              </a:ext>
            </a:extLst>
          </p:cNvPr>
          <p:cNvGraphicFramePr>
            <a:graphicFrameLocks noGrp="1"/>
          </p:cNvGraphicFramePr>
          <p:nvPr>
            <p:extLst>
              <p:ext uri="{D42A27DB-BD31-4B8C-83A1-F6EECF244321}">
                <p14:modId xmlns:p14="http://schemas.microsoft.com/office/powerpoint/2010/main" val="1204845087"/>
              </p:ext>
            </p:extLst>
          </p:nvPr>
        </p:nvGraphicFramePr>
        <p:xfrm>
          <a:off x="1254579" y="1413328"/>
          <a:ext cx="6096000" cy="3510280"/>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213757462"/>
                    </a:ext>
                  </a:extLst>
                </a:gridCol>
                <a:gridCol w="3048000">
                  <a:extLst>
                    <a:ext uri="{9D8B030D-6E8A-4147-A177-3AD203B41FA5}">
                      <a16:colId xmlns:a16="http://schemas.microsoft.com/office/drawing/2014/main" val="1987102517"/>
                    </a:ext>
                  </a:extLst>
                </a:gridCol>
              </a:tblGrid>
              <a:tr h="370840">
                <a:tc>
                  <a:txBody>
                    <a:bodyPr/>
                    <a:lstStyle/>
                    <a:p>
                      <a:r>
                        <a:rPr lang="en-US" sz="1400" b="1" i="0" u="none" strike="noStrike" cap="none" dirty="0">
                          <a:solidFill>
                            <a:schemeClr val="bg1"/>
                          </a:solidFill>
                          <a:latin typeface="Arial"/>
                          <a:ea typeface="+mn-ea"/>
                          <a:cs typeface="Arial"/>
                          <a:sym typeface="Arial"/>
                        </a:rPr>
                        <a:t>Result Area</a:t>
                      </a:r>
                      <a:endParaRPr lang="en-IN" sz="1400" b="1" i="0" u="none" strike="noStrike" cap="none" dirty="0">
                        <a:solidFill>
                          <a:schemeClr val="bg1"/>
                        </a:solidFill>
                        <a:latin typeface="Arial"/>
                        <a:ea typeface="+mn-ea"/>
                        <a:cs typeface="Arial"/>
                        <a:sym typeface="Arial"/>
                      </a:endParaRPr>
                    </a:p>
                  </a:txBody>
                  <a:tcPr/>
                </a:tc>
                <a:tc>
                  <a:txBody>
                    <a:bodyPr/>
                    <a:lstStyle/>
                    <a:p>
                      <a:r>
                        <a:rPr lang="en-US" sz="1400" b="1" i="0" u="none" strike="noStrike" cap="none" dirty="0">
                          <a:solidFill>
                            <a:schemeClr val="bg1"/>
                          </a:solidFill>
                          <a:latin typeface="Arial"/>
                          <a:ea typeface="+mn-ea"/>
                          <a:cs typeface="Arial"/>
                          <a:sym typeface="Arial"/>
                        </a:rPr>
                        <a:t>Details</a:t>
                      </a:r>
                      <a:endParaRPr lang="en-IN" sz="1400" b="1" i="0" u="none" strike="noStrike" cap="none" dirty="0">
                        <a:solidFill>
                          <a:schemeClr val="bg1"/>
                        </a:solidFill>
                        <a:latin typeface="Arial"/>
                        <a:ea typeface="+mn-ea"/>
                        <a:cs typeface="Arial"/>
                        <a:sym typeface="Arial"/>
                      </a:endParaRPr>
                    </a:p>
                  </a:txBody>
                  <a:tcPr/>
                </a:tc>
                <a:extLst>
                  <a:ext uri="{0D108BD9-81ED-4DB2-BD59-A6C34878D82A}">
                    <a16:rowId xmlns:a16="http://schemas.microsoft.com/office/drawing/2014/main" val="1322210832"/>
                  </a:ext>
                </a:extLst>
              </a:tr>
              <a:tr h="370840">
                <a:tc>
                  <a:txBody>
                    <a:bodyPr/>
                    <a:lstStyle/>
                    <a:p>
                      <a:r>
                        <a:rPr lang="en-IN" sz="1400" b="1" i="0" u="none" strike="noStrike" cap="none" dirty="0">
                          <a:solidFill>
                            <a:schemeClr val="dk2"/>
                          </a:solidFill>
                          <a:latin typeface="Arial"/>
                          <a:ea typeface="+mn-ea"/>
                          <a:cs typeface="Arial"/>
                          <a:sym typeface="Arial"/>
                        </a:rPr>
                        <a:t>Increased Organizational Efficiency</a:t>
                      </a:r>
                    </a:p>
                  </a:txBody>
                  <a:tcPr/>
                </a:tc>
                <a:tc>
                  <a:txBody>
                    <a:bodyPr/>
                    <a:lstStyle/>
                    <a:p>
                      <a:r>
                        <a:rPr lang="en-US" sz="1400" b="0" i="0" u="none" strike="noStrike" cap="none" dirty="0">
                          <a:solidFill>
                            <a:schemeClr val="dk2"/>
                          </a:solidFill>
                          <a:latin typeface="Arial"/>
                          <a:ea typeface="+mn-ea"/>
                          <a:cs typeface="Arial"/>
                          <a:sym typeface="Arial"/>
                        </a:rPr>
                        <a:t>KBs implementation defined KM goals, boosting both organizational and team efficiency.</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2593820477"/>
                  </a:ext>
                </a:extLst>
              </a:tr>
              <a:tr h="370840">
                <a:tc>
                  <a:txBody>
                    <a:bodyPr/>
                    <a:lstStyle/>
                    <a:p>
                      <a:r>
                        <a:rPr lang="en-IN" sz="1400" b="1" i="0" u="none" strike="noStrike" cap="none" dirty="0">
                          <a:solidFill>
                            <a:schemeClr val="dk2"/>
                          </a:solidFill>
                          <a:latin typeface="Arial"/>
                          <a:ea typeface="+mn-ea"/>
                          <a:cs typeface="Arial"/>
                          <a:sym typeface="Arial"/>
                        </a:rPr>
                        <a:t>Improved Taxonomy and Discoverability</a:t>
                      </a:r>
                    </a:p>
                  </a:txBody>
                  <a:tcPr/>
                </a:tc>
                <a:tc>
                  <a:txBody>
                    <a:bodyPr/>
                    <a:lstStyle/>
                    <a:p>
                      <a:r>
                        <a:rPr lang="en-US" sz="1400" b="0" i="0" u="none" strike="noStrike" cap="none" dirty="0">
                          <a:solidFill>
                            <a:schemeClr val="dk2"/>
                          </a:solidFill>
                          <a:latin typeface="Arial"/>
                          <a:ea typeface="+mn-ea"/>
                          <a:cs typeface="Arial"/>
                          <a:sym typeface="Arial"/>
                        </a:rPr>
                        <a:t>Advanced keyword analysis and optimization for KM content in the KBs resulted in an increase in organic traffic.</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243626849"/>
                  </a:ext>
                </a:extLst>
              </a:tr>
              <a:tr h="370840">
                <a:tc>
                  <a:txBody>
                    <a:bodyPr/>
                    <a:lstStyle/>
                    <a:p>
                      <a:r>
                        <a:rPr lang="en-IN" sz="1400" b="1" i="0" u="none" strike="noStrike" cap="none" dirty="0">
                          <a:solidFill>
                            <a:schemeClr val="dk2"/>
                          </a:solidFill>
                          <a:latin typeface="Arial"/>
                          <a:ea typeface="+mn-ea"/>
                          <a:cs typeface="Arial"/>
                          <a:sym typeface="Arial"/>
                        </a:rPr>
                        <a:t>Enhanced Training Effectiveness</a:t>
                      </a:r>
                    </a:p>
                  </a:txBody>
                  <a:tcPr/>
                </a:tc>
                <a:tc>
                  <a:txBody>
                    <a:bodyPr/>
                    <a:lstStyle/>
                    <a:p>
                      <a:r>
                        <a:rPr lang="en-US" sz="1400" b="0" i="0" u="none" strike="noStrike" cap="none" dirty="0">
                          <a:solidFill>
                            <a:schemeClr val="dk2"/>
                          </a:solidFill>
                          <a:latin typeface="Arial"/>
                          <a:ea typeface="+mn-ea"/>
                          <a:cs typeface="Arial"/>
                          <a:sym typeface="Arial"/>
                        </a:rPr>
                        <a:t>200 KB-based training materials improved effectiveness.</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120834730"/>
                  </a:ext>
                </a:extLst>
              </a:tr>
              <a:tr h="370840">
                <a:tc>
                  <a:txBody>
                    <a:bodyPr/>
                    <a:lstStyle/>
                    <a:p>
                      <a:r>
                        <a:rPr lang="en-IN" sz="1400" b="1" i="0" u="none" strike="noStrike" cap="none" dirty="0">
                          <a:solidFill>
                            <a:schemeClr val="dk2"/>
                          </a:solidFill>
                          <a:latin typeface="Arial"/>
                          <a:ea typeface="+mn-ea"/>
                          <a:cs typeface="Arial"/>
                          <a:sym typeface="Arial"/>
                        </a:rPr>
                        <a:t>Boosted Team Efficiency</a:t>
                      </a:r>
                    </a:p>
                  </a:txBody>
                  <a:tcPr/>
                </a:tc>
                <a:tc>
                  <a:txBody>
                    <a:bodyPr/>
                    <a:lstStyle/>
                    <a:p>
                      <a:r>
                        <a:rPr lang="en-US" sz="1400" b="0" i="0" u="none" strike="noStrike" cap="none" dirty="0">
                          <a:solidFill>
                            <a:schemeClr val="dk2"/>
                          </a:solidFill>
                          <a:latin typeface="Arial"/>
                          <a:ea typeface="+mn-ea"/>
                          <a:cs typeface="Arial"/>
                          <a:sym typeface="Arial"/>
                        </a:rPr>
                        <a:t>The co-management of a 200-article knowledge base for multiple teams resulted in an enhancement in team efficiency</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3697652531"/>
                  </a:ext>
                </a:extLst>
              </a:tr>
            </a:tbl>
          </a:graphicData>
        </a:graphic>
      </p:graphicFrame>
    </p:spTree>
    <p:extLst>
      <p:ext uri="{BB962C8B-B14F-4D97-AF65-F5344CB8AC3E}">
        <p14:creationId xmlns:p14="http://schemas.microsoft.com/office/powerpoint/2010/main" val="1710024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844798" y="219892"/>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Results</a:t>
            </a:r>
            <a:endParaRPr lang="en-IN" sz="2800" i="0" u="none" strike="noStrike" cap="none" dirty="0">
              <a:solidFill>
                <a:schemeClr val="dk1"/>
              </a:solidFill>
              <a:latin typeface="Helvetica Neue"/>
              <a:ea typeface="Helvetica Neue"/>
              <a:cs typeface="Helvetica Neue"/>
              <a:sym typeface="Helvetica Neue"/>
            </a:endParaRPr>
          </a:p>
        </p:txBody>
      </p:sp>
      <p:graphicFrame>
        <p:nvGraphicFramePr>
          <p:cNvPr id="5" name="Table 4">
            <a:extLst>
              <a:ext uri="{FF2B5EF4-FFF2-40B4-BE49-F238E27FC236}">
                <a16:creationId xmlns:a16="http://schemas.microsoft.com/office/drawing/2014/main" id="{351C3C45-0A86-AEBB-16BA-56A63DE708B4}"/>
              </a:ext>
            </a:extLst>
          </p:cNvPr>
          <p:cNvGraphicFramePr>
            <a:graphicFrameLocks noGrp="1"/>
          </p:cNvGraphicFramePr>
          <p:nvPr>
            <p:extLst>
              <p:ext uri="{D42A27DB-BD31-4B8C-83A1-F6EECF244321}">
                <p14:modId xmlns:p14="http://schemas.microsoft.com/office/powerpoint/2010/main" val="1748200011"/>
              </p:ext>
            </p:extLst>
          </p:nvPr>
        </p:nvGraphicFramePr>
        <p:xfrm>
          <a:off x="1254579" y="1413328"/>
          <a:ext cx="6096000" cy="3327400"/>
        </p:xfrm>
        <a:graphic>
          <a:graphicData uri="http://schemas.openxmlformats.org/drawingml/2006/table">
            <a:tbl>
              <a:tblPr firstRow="1" bandRow="1">
                <a:tableStyleId>{69012ECD-51FC-41F1-AA8D-1B2483CD663E}</a:tableStyleId>
              </a:tblPr>
              <a:tblGrid>
                <a:gridCol w="3048000">
                  <a:extLst>
                    <a:ext uri="{9D8B030D-6E8A-4147-A177-3AD203B41FA5}">
                      <a16:colId xmlns:a16="http://schemas.microsoft.com/office/drawing/2014/main" val="2213757462"/>
                    </a:ext>
                  </a:extLst>
                </a:gridCol>
                <a:gridCol w="3048000">
                  <a:extLst>
                    <a:ext uri="{9D8B030D-6E8A-4147-A177-3AD203B41FA5}">
                      <a16:colId xmlns:a16="http://schemas.microsoft.com/office/drawing/2014/main" val="1987102517"/>
                    </a:ext>
                  </a:extLst>
                </a:gridCol>
              </a:tblGrid>
              <a:tr h="370840">
                <a:tc>
                  <a:txBody>
                    <a:bodyPr/>
                    <a:lstStyle/>
                    <a:p>
                      <a:r>
                        <a:rPr lang="en-US" sz="1400" b="1" i="0" u="none" strike="noStrike" cap="none" dirty="0">
                          <a:solidFill>
                            <a:schemeClr val="bg1"/>
                          </a:solidFill>
                          <a:latin typeface="Arial"/>
                          <a:ea typeface="+mn-ea"/>
                          <a:cs typeface="Arial"/>
                          <a:sym typeface="Arial"/>
                        </a:rPr>
                        <a:t>Result Area</a:t>
                      </a:r>
                      <a:endParaRPr lang="en-IN" sz="1400" b="1" i="0" u="none" strike="noStrike" cap="none" dirty="0">
                        <a:solidFill>
                          <a:schemeClr val="bg1"/>
                        </a:solidFill>
                        <a:latin typeface="Arial"/>
                        <a:ea typeface="+mn-ea"/>
                        <a:cs typeface="Arial"/>
                        <a:sym typeface="Arial"/>
                      </a:endParaRPr>
                    </a:p>
                  </a:txBody>
                  <a:tcPr/>
                </a:tc>
                <a:tc>
                  <a:txBody>
                    <a:bodyPr/>
                    <a:lstStyle/>
                    <a:p>
                      <a:r>
                        <a:rPr lang="en-US" sz="1400" b="1" i="0" u="none" strike="noStrike" cap="none" dirty="0">
                          <a:solidFill>
                            <a:schemeClr val="bg1"/>
                          </a:solidFill>
                          <a:latin typeface="Arial"/>
                          <a:ea typeface="+mn-ea"/>
                          <a:cs typeface="Arial"/>
                          <a:sym typeface="Arial"/>
                        </a:rPr>
                        <a:t>Details</a:t>
                      </a:r>
                      <a:endParaRPr lang="en-IN" sz="1400" b="1" i="0" u="none" strike="noStrike" cap="none" dirty="0">
                        <a:solidFill>
                          <a:schemeClr val="bg1"/>
                        </a:solidFill>
                        <a:latin typeface="Arial"/>
                        <a:ea typeface="+mn-ea"/>
                        <a:cs typeface="Arial"/>
                        <a:sym typeface="Arial"/>
                      </a:endParaRPr>
                    </a:p>
                  </a:txBody>
                  <a:tcPr/>
                </a:tc>
                <a:extLst>
                  <a:ext uri="{0D108BD9-81ED-4DB2-BD59-A6C34878D82A}">
                    <a16:rowId xmlns:a16="http://schemas.microsoft.com/office/drawing/2014/main" val="1322210832"/>
                  </a:ext>
                </a:extLst>
              </a:tr>
              <a:tr h="370840">
                <a:tc>
                  <a:txBody>
                    <a:bodyPr/>
                    <a:lstStyle/>
                    <a:p>
                      <a:r>
                        <a:rPr lang="en-IN" sz="1400" b="1" i="0" u="none" strike="noStrike" cap="none">
                          <a:solidFill>
                            <a:schemeClr val="dk2"/>
                          </a:solidFill>
                          <a:latin typeface="Arial"/>
                          <a:ea typeface="+mn-ea"/>
                          <a:cs typeface="Arial"/>
                          <a:sym typeface="Arial"/>
                        </a:rPr>
                        <a:t>Quality Improvement</a:t>
                      </a:r>
                      <a:endParaRPr lang="en-IN" sz="1400" b="1" i="0" u="none" strike="noStrike" cap="none" dirty="0">
                        <a:solidFill>
                          <a:schemeClr val="dk2"/>
                        </a:solidFill>
                        <a:latin typeface="Arial"/>
                        <a:ea typeface="+mn-ea"/>
                        <a:cs typeface="Arial"/>
                        <a:sym typeface="Arial"/>
                      </a:endParaRPr>
                    </a:p>
                  </a:txBody>
                  <a:tcPr/>
                </a:tc>
                <a:tc>
                  <a:txBody>
                    <a:bodyPr/>
                    <a:lstStyle/>
                    <a:p>
                      <a:r>
                        <a:rPr lang="en-US" sz="1400" b="0" i="0" u="none" strike="noStrike" cap="none">
                          <a:solidFill>
                            <a:schemeClr val="dk2"/>
                          </a:solidFill>
                          <a:latin typeface="Arial"/>
                          <a:ea typeface="+mn-ea"/>
                          <a:cs typeface="Arial"/>
                          <a:sym typeface="Arial"/>
                        </a:rPr>
                        <a:t>Evident from an increase in quality following quarterly audits. Specifically, over July 23-24 with internal and customer quality at 92% and near 100%, respectively.</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2593820477"/>
                  </a:ext>
                </a:extLst>
              </a:tr>
              <a:tr h="370840">
                <a:tc>
                  <a:txBody>
                    <a:bodyPr/>
                    <a:lstStyle/>
                    <a:p>
                      <a:r>
                        <a:rPr lang="en-IN" sz="1400" b="1" i="0" u="none" strike="noStrike" cap="none">
                          <a:solidFill>
                            <a:schemeClr val="dk2"/>
                          </a:solidFill>
                          <a:latin typeface="Arial"/>
                          <a:ea typeface="+mn-ea"/>
                          <a:cs typeface="Arial"/>
                          <a:sym typeface="Arial"/>
                        </a:rPr>
                        <a:t>Customer Satisfaction</a:t>
                      </a:r>
                      <a:endParaRPr lang="en-IN" sz="1400" b="1" i="0" u="none" strike="noStrike" cap="none" dirty="0">
                        <a:solidFill>
                          <a:schemeClr val="dk2"/>
                        </a:solidFill>
                        <a:latin typeface="Arial"/>
                        <a:ea typeface="+mn-ea"/>
                        <a:cs typeface="Arial"/>
                        <a:sym typeface="Arial"/>
                      </a:endParaRPr>
                    </a:p>
                  </a:txBody>
                  <a:tcPr/>
                </a:tc>
                <a:tc>
                  <a:txBody>
                    <a:bodyPr/>
                    <a:lstStyle/>
                    <a:p>
                      <a:r>
                        <a:rPr lang="en-US" sz="1400" b="0" i="0" u="none" strike="noStrike" cap="none" dirty="0">
                          <a:solidFill>
                            <a:schemeClr val="dk2"/>
                          </a:solidFill>
                          <a:latin typeface="Arial"/>
                          <a:ea typeface="+mn-ea"/>
                          <a:cs typeface="Arial"/>
                          <a:sym typeface="Arial"/>
                        </a:rPr>
                        <a:t>The Customer Satisfaction results from 2023 highlighted an overall satisfaction score of around 90% for the technical writing services provided. The team received specific praise for their professionalism, responsiveness, and technical competence.</a:t>
                      </a:r>
                      <a:endParaRPr lang="en-IN" sz="1400" b="0" i="0" u="none" strike="noStrike" cap="none" dirty="0">
                        <a:solidFill>
                          <a:schemeClr val="dk2"/>
                        </a:solidFill>
                        <a:latin typeface="Arial"/>
                        <a:ea typeface="+mn-ea"/>
                        <a:cs typeface="Arial"/>
                        <a:sym typeface="Arial"/>
                      </a:endParaRPr>
                    </a:p>
                  </a:txBody>
                  <a:tcPr/>
                </a:tc>
                <a:extLst>
                  <a:ext uri="{0D108BD9-81ED-4DB2-BD59-A6C34878D82A}">
                    <a16:rowId xmlns:a16="http://schemas.microsoft.com/office/drawing/2014/main" val="243626849"/>
                  </a:ext>
                </a:extLst>
              </a:tr>
            </a:tbl>
          </a:graphicData>
        </a:graphic>
      </p:graphicFrame>
    </p:spTree>
    <p:extLst>
      <p:ext uri="{BB962C8B-B14F-4D97-AF65-F5344CB8AC3E}">
        <p14:creationId xmlns:p14="http://schemas.microsoft.com/office/powerpoint/2010/main" val="96367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1" i="0" u="none" strike="noStrike" cap="none" dirty="0">
                <a:solidFill>
                  <a:srgbClr val="FFFFFF"/>
                </a:solidFill>
                <a:latin typeface="Helvetica Neue"/>
                <a:ea typeface="Helvetica Neue"/>
                <a:cs typeface="Helvetica Neue"/>
                <a:sym typeface="Helvetica Neue"/>
              </a:rPr>
              <a:t>Keywords</a:t>
            </a:r>
            <a:endParaRPr sz="2800" b="1" i="0" u="none" strike="noStrike" cap="none" dirty="0">
              <a:solidFill>
                <a:srgbClr val="FFFFFF"/>
              </a:solidFill>
              <a:latin typeface="Helvetica Neue"/>
              <a:ea typeface="Helvetica Neue"/>
              <a:cs typeface="Helvetica Neue"/>
              <a:sym typeface="Helvetica Neue"/>
            </a:endParaRPr>
          </a:p>
        </p:txBody>
      </p:sp>
      <p:sp>
        <p:nvSpPr>
          <p:cNvPr id="2" name="Thought Bubble: Cloud 1">
            <a:extLst>
              <a:ext uri="{FF2B5EF4-FFF2-40B4-BE49-F238E27FC236}">
                <a16:creationId xmlns:a16="http://schemas.microsoft.com/office/drawing/2014/main" id="{CAA492F3-8A27-DD51-4EB7-E3B17049097A}"/>
              </a:ext>
            </a:extLst>
          </p:cNvPr>
          <p:cNvSpPr/>
          <p:nvPr/>
        </p:nvSpPr>
        <p:spPr>
          <a:xfrm>
            <a:off x="692700" y="1281490"/>
            <a:ext cx="8190043" cy="2808513"/>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Technical Writing, TW, Knowledge Management Systems, KMS, Knowledge base, KB, Business Performance, Case Deflection, Customer Satisfaction, CSAT, Product Usage, Regulatory Adherence, Legal Liabilities, Machine Learning, AI, User Enablement, Developer Workload, Subject Matter Expert, SME</a:t>
            </a:r>
          </a:p>
          <a:p>
            <a:pPr algn="ctr"/>
            <a:endParaRPr lang="en-IN" dirty="0"/>
          </a:p>
        </p:txBody>
      </p:sp>
      <p:sp>
        <p:nvSpPr>
          <p:cNvPr id="4" name="TextBox 3">
            <a:extLst>
              <a:ext uri="{FF2B5EF4-FFF2-40B4-BE49-F238E27FC236}">
                <a16:creationId xmlns:a16="http://schemas.microsoft.com/office/drawing/2014/main" id="{44E4B1B9-4073-B2C9-2A0D-735236C94708}"/>
              </a:ext>
            </a:extLst>
          </p:cNvPr>
          <p:cNvSpPr txBox="1"/>
          <p:nvPr/>
        </p:nvSpPr>
        <p:spPr>
          <a:xfrm>
            <a:off x="1794933" y="4455677"/>
            <a:ext cx="4605866" cy="318998"/>
          </a:xfrm>
          <a:prstGeom prst="rect">
            <a:avLst/>
          </a:prstGeom>
          <a:noFill/>
        </p:spPr>
        <p:txBody>
          <a:bodyPr wrap="square">
            <a:spAutoFit/>
          </a:bodyPr>
          <a:lstStyle/>
          <a:p>
            <a:pPr marL="0" marR="0" lvl="0" indent="0" algn="l" rtl="0">
              <a:lnSpc>
                <a:spcPct val="115000"/>
              </a:lnSpc>
              <a:spcBef>
                <a:spcPts val="0"/>
              </a:spcBef>
              <a:spcAft>
                <a:spcPts val="1600"/>
              </a:spcAft>
              <a:buClr>
                <a:schemeClr val="dk2"/>
              </a:buClr>
              <a:buSzPts val="1800"/>
              <a:buFont typeface="Arial"/>
              <a:buNone/>
            </a:pPr>
            <a:r>
              <a:rPr lang="en-US" sz="1400" b="1" u="none" strike="noStrike" cap="none" dirty="0">
                <a:solidFill>
                  <a:schemeClr val="accent1"/>
                </a:solidFill>
                <a:latin typeface="Arial"/>
                <a:ea typeface="Arial"/>
                <a:cs typeface="Arial"/>
                <a:sym typeface="Arial"/>
              </a:rPr>
              <a:t>Terminology</a:t>
            </a:r>
          </a:p>
        </p:txBody>
      </p:sp>
    </p:spTree>
    <p:extLst>
      <p:ext uri="{BB962C8B-B14F-4D97-AF65-F5344CB8AC3E}">
        <p14:creationId xmlns:p14="http://schemas.microsoft.com/office/powerpoint/2010/main" val="1040861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00864" y="66747"/>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Performance Evaluation </a:t>
            </a:r>
            <a:r>
              <a:rPr lang="en-US" b="1" dirty="0">
                <a:solidFill>
                  <a:srgbClr val="FFFFFF"/>
                </a:solidFill>
                <a:latin typeface="Helvetica Neue"/>
                <a:ea typeface="Helvetica Neue"/>
                <a:cs typeface="Helvetica Neue"/>
                <a:sym typeface="Helvetica Neue"/>
              </a:rPr>
              <a:t>for Technical Writing Against Key Business Attributes</a:t>
            </a:r>
            <a:endParaRPr lang="en-IN" sz="28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3562273" cy="3495726"/>
          </a:xfrm>
          <a:prstGeom prst="rect">
            <a:avLst/>
          </a:prstGeom>
          <a:noFill/>
          <a:ln>
            <a:noFill/>
          </a:ln>
        </p:spPr>
        <p:txBody>
          <a:bodyPr spcFirstLastPara="1" wrap="square" lIns="91425" tIns="91425" rIns="91425" bIns="91425" anchor="t" anchorCtr="0">
            <a:noAutofit/>
          </a:bodyPr>
          <a:lstStyle/>
          <a:p>
            <a:pPr marL="114300" indent="0">
              <a:lnSpc>
                <a:spcPct val="107000"/>
              </a:lnSpc>
              <a:spcAft>
                <a:spcPts val="800"/>
              </a:spcAft>
              <a:buNone/>
            </a:pPr>
            <a:r>
              <a:rPr lang="en-US" sz="1400" b="1" dirty="0">
                <a:ea typeface="+mn-ea"/>
              </a:rPr>
              <a:t>Key Strengths:</a:t>
            </a:r>
          </a:p>
          <a:p>
            <a:pPr>
              <a:lnSpc>
                <a:spcPct val="107000"/>
              </a:lnSpc>
              <a:spcAft>
                <a:spcPts val="800"/>
              </a:spcAft>
            </a:pPr>
            <a:r>
              <a:rPr lang="en-US" sz="1400" b="1" dirty="0">
                <a:ea typeface="+mn-ea"/>
              </a:rPr>
              <a:t>Proactive Partnership: </a:t>
            </a:r>
            <a:r>
              <a:rPr lang="en-US" sz="1400" dirty="0">
                <a:ea typeface="+mn-ea"/>
              </a:rPr>
              <a:t>Successful collaboration with stakeholders.</a:t>
            </a:r>
          </a:p>
          <a:p>
            <a:pPr>
              <a:lnSpc>
                <a:spcPct val="107000"/>
              </a:lnSpc>
              <a:spcAft>
                <a:spcPts val="800"/>
              </a:spcAft>
            </a:pPr>
            <a:r>
              <a:rPr lang="en-US" sz="1400" b="1" dirty="0">
                <a:ea typeface="+mn-ea"/>
              </a:rPr>
              <a:t>Quality of Work: </a:t>
            </a:r>
            <a:r>
              <a:rPr lang="en-US" sz="1400" dirty="0">
                <a:ea typeface="+mn-ea"/>
              </a:rPr>
              <a:t>High-quality output consistently delivered.</a:t>
            </a:r>
          </a:p>
          <a:p>
            <a:pPr>
              <a:lnSpc>
                <a:spcPct val="107000"/>
              </a:lnSpc>
              <a:spcAft>
                <a:spcPts val="800"/>
              </a:spcAft>
            </a:pPr>
            <a:r>
              <a:rPr lang="en-US" sz="1400" b="1" dirty="0">
                <a:ea typeface="+mn-ea"/>
              </a:rPr>
              <a:t>Value: </a:t>
            </a:r>
            <a:r>
              <a:rPr lang="en-US" sz="1400" dirty="0">
                <a:ea typeface="+mn-ea"/>
              </a:rPr>
              <a:t>Significant contributions to the organization.</a:t>
            </a:r>
          </a:p>
          <a:p>
            <a:pPr>
              <a:lnSpc>
                <a:spcPct val="107000"/>
              </a:lnSpc>
              <a:spcAft>
                <a:spcPts val="800"/>
              </a:spcAft>
            </a:pPr>
            <a:r>
              <a:rPr lang="en-US" sz="1400" b="1" dirty="0">
                <a:ea typeface="+mn-ea"/>
              </a:rPr>
              <a:t>Innovation: </a:t>
            </a:r>
            <a:r>
              <a:rPr lang="en-US" sz="1400" dirty="0">
                <a:ea typeface="+mn-ea"/>
              </a:rPr>
              <a:t>Innovation by the team at G+T meets Elevate’s expectations</a:t>
            </a:r>
          </a:p>
          <a:p>
            <a:pPr marL="114300" indent="0">
              <a:lnSpc>
                <a:spcPct val="107000"/>
              </a:lnSpc>
              <a:spcAft>
                <a:spcPts val="800"/>
              </a:spcAft>
              <a:buNone/>
            </a:pPr>
            <a:r>
              <a:rPr lang="en-US" sz="1400" b="1" dirty="0">
                <a:ea typeface="+mn-ea"/>
              </a:rPr>
              <a:t>Noteworthy</a:t>
            </a:r>
            <a:r>
              <a:rPr lang="en-US" sz="1400" dirty="0">
                <a:ea typeface="+mn-ea"/>
              </a:rPr>
              <a:t> </a:t>
            </a:r>
            <a:r>
              <a:rPr lang="en-US" sz="1400" b="1" dirty="0">
                <a:ea typeface="+mn-ea"/>
              </a:rPr>
              <a:t>Achievement:</a:t>
            </a:r>
          </a:p>
          <a:p>
            <a:pPr>
              <a:lnSpc>
                <a:spcPct val="107000"/>
              </a:lnSpc>
              <a:spcAft>
                <a:spcPts val="800"/>
              </a:spcAft>
            </a:pPr>
            <a:r>
              <a:rPr lang="en-US" sz="1400" b="1" dirty="0">
                <a:ea typeface="+mn-ea"/>
              </a:rPr>
              <a:t>Peace of Mind: </a:t>
            </a:r>
            <a:r>
              <a:rPr lang="en-US" sz="1400" dirty="0">
                <a:ea typeface="+mn-ea"/>
              </a:rPr>
              <a:t>The team’s ability to instill confidence and alleviate stakeholder stress.</a:t>
            </a:r>
          </a:p>
        </p:txBody>
      </p:sp>
      <p:pic>
        <p:nvPicPr>
          <p:cNvPr id="4" name="Picture 3" descr="A chart with green and yellow dots&#10;&#10;Description automatically generated">
            <a:extLst>
              <a:ext uri="{FF2B5EF4-FFF2-40B4-BE49-F238E27FC236}">
                <a16:creationId xmlns:a16="http://schemas.microsoft.com/office/drawing/2014/main" id="{242961BB-C028-A35A-CBF9-9FA19E1D116A}"/>
              </a:ext>
            </a:extLst>
          </p:cNvPr>
          <p:cNvPicPr>
            <a:picLocks noChangeAspect="1"/>
          </p:cNvPicPr>
          <p:nvPr/>
        </p:nvPicPr>
        <p:blipFill>
          <a:blip r:embed="rId4"/>
          <a:stretch>
            <a:fillRect/>
          </a:stretch>
        </p:blipFill>
        <p:spPr>
          <a:xfrm>
            <a:off x="3873975" y="1304873"/>
            <a:ext cx="5010691" cy="3169155"/>
          </a:xfrm>
          <a:prstGeom prst="rect">
            <a:avLst/>
          </a:prstGeom>
        </p:spPr>
      </p:pic>
      <p:sp>
        <p:nvSpPr>
          <p:cNvPr id="2" name="Rectangle 1">
            <a:extLst>
              <a:ext uri="{FF2B5EF4-FFF2-40B4-BE49-F238E27FC236}">
                <a16:creationId xmlns:a16="http://schemas.microsoft.com/office/drawing/2014/main" id="{AFB91B97-EA80-7A58-BAB2-E45E076E0B41}"/>
              </a:ext>
            </a:extLst>
          </p:cNvPr>
          <p:cNvSpPr/>
          <p:nvPr/>
        </p:nvSpPr>
        <p:spPr>
          <a:xfrm flipH="1">
            <a:off x="3873972" y="2571750"/>
            <a:ext cx="5010690" cy="374650"/>
          </a:xfrm>
          <a:prstGeom prst="rect">
            <a:avLst/>
          </a:prstGeom>
          <a:noFill/>
          <a:ln w="2857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dirty="0"/>
          </a:p>
        </p:txBody>
      </p:sp>
    </p:spTree>
    <p:extLst>
      <p:ext uri="{BB962C8B-B14F-4D97-AF65-F5344CB8AC3E}">
        <p14:creationId xmlns:p14="http://schemas.microsoft.com/office/powerpoint/2010/main" val="488385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3400" y="24636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Conclusion</a:t>
            </a:r>
            <a:endParaRPr lang="en-IN" sz="2800" i="0" u="none" strike="noStrike" cap="none" dirty="0">
              <a:solidFill>
                <a:schemeClr val="dk1"/>
              </a:solidFill>
              <a:latin typeface="Helvetica Neue"/>
              <a:ea typeface="Helvetica Neue"/>
              <a:cs typeface="Helvetica Neue"/>
              <a:sym typeface="Helvetica Neue"/>
            </a:endParaRPr>
          </a:p>
        </p:txBody>
      </p:sp>
      <p:graphicFrame>
        <p:nvGraphicFramePr>
          <p:cNvPr id="8" name="Diagram 7">
            <a:extLst>
              <a:ext uri="{FF2B5EF4-FFF2-40B4-BE49-F238E27FC236}">
                <a16:creationId xmlns:a16="http://schemas.microsoft.com/office/drawing/2014/main" id="{8F7AD185-FB7F-22C4-E7E0-BC762028C121}"/>
              </a:ext>
            </a:extLst>
          </p:cNvPr>
          <p:cNvGraphicFramePr/>
          <p:nvPr>
            <p:extLst>
              <p:ext uri="{D42A27DB-BD31-4B8C-83A1-F6EECF244321}">
                <p14:modId xmlns:p14="http://schemas.microsoft.com/office/powerpoint/2010/main" val="2794327728"/>
              </p:ext>
            </p:extLst>
          </p:nvPr>
        </p:nvGraphicFramePr>
        <p:xfrm>
          <a:off x="1337733" y="1276352"/>
          <a:ext cx="6595533" cy="37951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Graphic 2" descr="Ui Ux with solid fill">
            <a:extLst>
              <a:ext uri="{FF2B5EF4-FFF2-40B4-BE49-F238E27FC236}">
                <a16:creationId xmlns:a16="http://schemas.microsoft.com/office/drawing/2014/main" id="{FAD8A625-AC4B-3444-E351-6102910684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38499" y="1348318"/>
            <a:ext cx="639233" cy="639233"/>
          </a:xfrm>
          <a:prstGeom prst="rect">
            <a:avLst/>
          </a:prstGeom>
        </p:spPr>
      </p:pic>
      <p:pic>
        <p:nvPicPr>
          <p:cNvPr id="7" name="Graphic 6" descr="Ribbon with solid fill">
            <a:extLst>
              <a:ext uri="{FF2B5EF4-FFF2-40B4-BE49-F238E27FC236}">
                <a16:creationId xmlns:a16="http://schemas.microsoft.com/office/drawing/2014/main" id="{162CFA41-DA6E-9DB7-E2AF-EEEA6546EE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75000" y="2360085"/>
            <a:ext cx="702732" cy="702732"/>
          </a:xfrm>
          <a:prstGeom prst="rect">
            <a:avLst/>
          </a:prstGeom>
        </p:spPr>
      </p:pic>
      <p:pic>
        <p:nvPicPr>
          <p:cNvPr id="10" name="Graphic 9" descr="Artificial Intelligence with solid fill">
            <a:extLst>
              <a:ext uri="{FF2B5EF4-FFF2-40B4-BE49-F238E27FC236}">
                <a16:creationId xmlns:a16="http://schemas.microsoft.com/office/drawing/2014/main" id="{6E428EC1-2F26-67CD-C863-1F5B77F262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38499" y="4203703"/>
            <a:ext cx="702732" cy="702732"/>
          </a:xfrm>
          <a:prstGeom prst="rect">
            <a:avLst/>
          </a:prstGeom>
        </p:spPr>
      </p:pic>
      <p:pic>
        <p:nvPicPr>
          <p:cNvPr id="11" name="Graphic 10" descr="Open hand with plant with solid fill">
            <a:extLst>
              <a:ext uri="{FF2B5EF4-FFF2-40B4-BE49-F238E27FC236}">
                <a16:creationId xmlns:a16="http://schemas.microsoft.com/office/drawing/2014/main" id="{333E1767-EB04-501E-FA3E-E030FF2DB4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75000" y="3322112"/>
            <a:ext cx="716492" cy="716492"/>
          </a:xfrm>
          <a:prstGeom prst="rect">
            <a:avLst/>
          </a:prstGeom>
        </p:spPr>
      </p:pic>
    </p:spTree>
    <p:extLst>
      <p:ext uri="{BB962C8B-B14F-4D97-AF65-F5344CB8AC3E}">
        <p14:creationId xmlns:p14="http://schemas.microsoft.com/office/powerpoint/2010/main" val="3131562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3400" y="26148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References</a:t>
            </a:r>
            <a:endParaRPr lang="en-IN" sz="2800" i="0" u="none" strike="noStrike" cap="none" dirty="0">
              <a:solidFill>
                <a:schemeClr val="dk1"/>
              </a:solidFill>
              <a:latin typeface="Helvetica Neue"/>
              <a:ea typeface="Helvetica Neue"/>
              <a:cs typeface="Helvetica Neue"/>
              <a:sym typeface="Helvetica Neue"/>
            </a:endParaRPr>
          </a:p>
        </p:txBody>
      </p:sp>
      <p:sp>
        <p:nvSpPr>
          <p:cNvPr id="79" name="Google Shape;79;p17"/>
          <p:cNvSpPr txBox="1">
            <a:spLocks noGrp="1"/>
          </p:cNvSpPr>
          <p:nvPr>
            <p:ph type="body" idx="1"/>
          </p:nvPr>
        </p:nvSpPr>
        <p:spPr>
          <a:xfrm>
            <a:off x="311700" y="1304875"/>
            <a:ext cx="8459767" cy="1266875"/>
          </a:xfrm>
          <a:prstGeom prst="rect">
            <a:avLst/>
          </a:prstGeom>
          <a:noFill/>
          <a:ln>
            <a:noFill/>
          </a:ln>
        </p:spPr>
        <p:txBody>
          <a:bodyPr spcFirstLastPara="1" wrap="square" lIns="91425" tIns="91425" rIns="91425" bIns="91425" anchor="t" anchorCtr="0">
            <a:noAutofit/>
          </a:bodyPr>
          <a:lstStyle/>
          <a:p>
            <a:pPr>
              <a:defRPr sz="1800"/>
            </a:pPr>
            <a:r>
              <a:rPr lang="en-US" sz="1400" dirty="0"/>
              <a:t>Rani S. &amp; Sania K. (2016). Case Study: Impact of Knowledge Management on Organizational Performance. Advances in Management, 9(5), 9-13.</a:t>
            </a:r>
          </a:p>
          <a:p>
            <a:pPr>
              <a:defRPr sz="1800"/>
            </a:pPr>
            <a:r>
              <a:rPr lang="en-US" sz="1400" dirty="0"/>
              <a:t>Uddin D. M. M. &amp; Sultana F. (2022). Employee Perception on the Impact of Knowledge Management on Organizational Performance.</a:t>
            </a:r>
          </a:p>
        </p:txBody>
      </p:sp>
    </p:spTree>
    <p:extLst>
      <p:ext uri="{BB962C8B-B14F-4D97-AF65-F5344CB8AC3E}">
        <p14:creationId xmlns:p14="http://schemas.microsoft.com/office/powerpoint/2010/main" val="3603148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IN" sz="2800" b="1" i="0" u="none" strike="noStrike" cap="none" dirty="0">
                <a:solidFill>
                  <a:srgbClr val="FFFFFF"/>
                </a:solidFill>
                <a:latin typeface="Helvetica Neue"/>
                <a:ea typeface="Helvetica Neue"/>
                <a:cs typeface="Helvetica Neue"/>
                <a:sym typeface="Helvetica Neue"/>
              </a:rPr>
              <a:t>Introduction</a:t>
            </a:r>
          </a:p>
        </p:txBody>
      </p:sp>
      <p:sp>
        <p:nvSpPr>
          <p:cNvPr id="61" name="Google Shape;61;p14"/>
          <p:cNvSpPr txBox="1">
            <a:spLocks noGrp="1"/>
          </p:cNvSpPr>
          <p:nvPr>
            <p:ph type="body" idx="1"/>
          </p:nvPr>
        </p:nvSpPr>
        <p:spPr>
          <a:xfrm>
            <a:off x="311700" y="1304875"/>
            <a:ext cx="4105179" cy="3469800"/>
          </a:xfrm>
          <a:prstGeom prst="rect">
            <a:avLst/>
          </a:prstGeom>
          <a:noFill/>
          <a:ln>
            <a:noFill/>
          </a:ln>
        </p:spPr>
        <p:txBody>
          <a:bodyPr spcFirstLastPara="1" wrap="square" lIns="91425" tIns="91425" rIns="91425" bIns="91425" anchor="t" anchorCtr="0">
            <a:noAutofit/>
          </a:bodyPr>
          <a:lstStyle/>
          <a:p>
            <a:pPr marL="0" indent="0" algn="just">
              <a:spcAft>
                <a:spcPts val="1600"/>
              </a:spcAft>
              <a:buNone/>
            </a:pPr>
            <a:r>
              <a:rPr lang="en-US" sz="1500" dirty="0"/>
              <a:t>Technical Writing has emerged as a crucial instrument for communication. It simplifies complex information, making it easy to understand. This case study delves into:</a:t>
            </a:r>
          </a:p>
          <a:p>
            <a:pPr marL="285750" indent="-285750" algn="just">
              <a:spcAft>
                <a:spcPts val="1600"/>
              </a:spcAft>
            </a:pPr>
            <a:r>
              <a:rPr lang="en-US" sz="1500" dirty="0"/>
              <a:t>T</a:t>
            </a:r>
            <a:r>
              <a:rPr lang="en-US" sz="1500" b="0" u="none" strike="noStrike" cap="none" dirty="0">
                <a:solidFill>
                  <a:schemeClr val="dk2"/>
                </a:solidFill>
                <a:latin typeface="Arial"/>
                <a:ea typeface="Arial"/>
                <a:cs typeface="Arial"/>
                <a:sym typeface="Arial"/>
              </a:rPr>
              <a:t>he significance of technical writing in business and its various advantages. </a:t>
            </a:r>
          </a:p>
          <a:p>
            <a:pPr marL="285750" indent="-285750" algn="just">
              <a:spcAft>
                <a:spcPts val="1600"/>
              </a:spcAft>
            </a:pPr>
            <a:r>
              <a:rPr lang="en-US" sz="1500" dirty="0"/>
              <a:t>H</a:t>
            </a:r>
            <a:r>
              <a:rPr lang="en-US" sz="1500" b="0" u="none" strike="noStrike" cap="none" dirty="0">
                <a:solidFill>
                  <a:schemeClr val="dk2"/>
                </a:solidFill>
                <a:latin typeface="Arial"/>
                <a:ea typeface="Arial"/>
                <a:cs typeface="Arial"/>
                <a:sym typeface="Arial"/>
              </a:rPr>
              <a:t>ow technical writing aids in efficient knowledge management and boosts business performance.</a:t>
            </a:r>
          </a:p>
        </p:txBody>
      </p:sp>
      <p:pic>
        <p:nvPicPr>
          <p:cNvPr id="22" name="Picture 21" descr="A diagram of writing process&#10;&#10;Description automatically generated">
            <a:extLst>
              <a:ext uri="{FF2B5EF4-FFF2-40B4-BE49-F238E27FC236}">
                <a16:creationId xmlns:a16="http://schemas.microsoft.com/office/drawing/2014/main" id="{820607A0-7F4F-60B0-F554-F8D97C193F9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636001" y="1362025"/>
            <a:ext cx="4507998" cy="3336975"/>
          </a:xfrm>
          <a:prstGeom prst="rect">
            <a:avLst/>
          </a:prstGeom>
        </p:spPr>
      </p:pic>
    </p:spTree>
    <p:extLst>
      <p:ext uri="{BB962C8B-B14F-4D97-AF65-F5344CB8AC3E}">
        <p14:creationId xmlns:p14="http://schemas.microsoft.com/office/powerpoint/2010/main" val="2639229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IN" sz="2800" b="1" i="0" u="none" strike="noStrike" cap="none" dirty="0">
                <a:solidFill>
                  <a:srgbClr val="FFFFFF"/>
                </a:solidFill>
                <a:latin typeface="Helvetica Neue"/>
                <a:ea typeface="Helvetica Neue"/>
                <a:cs typeface="Helvetica Neue"/>
                <a:sym typeface="Helvetica Neue"/>
              </a:rPr>
              <a:t>Introduction</a:t>
            </a:r>
          </a:p>
        </p:txBody>
      </p:sp>
      <p:sp>
        <p:nvSpPr>
          <p:cNvPr id="61" name="Google Shape;61;p14"/>
          <p:cNvSpPr txBox="1">
            <a:spLocks noGrp="1"/>
          </p:cNvSpPr>
          <p:nvPr>
            <p:ph type="body" idx="1"/>
          </p:nvPr>
        </p:nvSpPr>
        <p:spPr>
          <a:xfrm>
            <a:off x="311700" y="1304875"/>
            <a:ext cx="4105179" cy="3469800"/>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b="1" u="none" strike="noStrike" cap="none" dirty="0">
                <a:solidFill>
                  <a:schemeClr val="dk2"/>
                </a:solidFill>
                <a:latin typeface="Arial"/>
                <a:ea typeface="Arial"/>
                <a:cs typeface="Arial"/>
                <a:sym typeface="Arial"/>
              </a:rPr>
              <a:t>Elevate’s 2023 CSAT Results: </a:t>
            </a:r>
            <a:r>
              <a:rPr lang="en-US" sz="1500" dirty="0"/>
              <a:t>E</a:t>
            </a:r>
            <a:r>
              <a:rPr lang="en-US" sz="1500" b="0" u="none" strike="noStrike" cap="none" dirty="0">
                <a:solidFill>
                  <a:schemeClr val="dk2"/>
                </a:solidFill>
                <a:latin typeface="Arial"/>
                <a:ea typeface="Arial"/>
                <a:cs typeface="Arial"/>
                <a:sym typeface="Arial"/>
              </a:rPr>
              <a:t>mphasize the role of technical writing in boosting customer satisfaction.</a:t>
            </a:r>
          </a:p>
          <a:p>
            <a:pPr marL="285750" indent="-285750" algn="just">
              <a:spcAft>
                <a:spcPts val="1600"/>
              </a:spcAft>
            </a:pPr>
            <a:r>
              <a:rPr lang="en-US" sz="1500" b="1" u="none" strike="noStrike" cap="none" dirty="0">
                <a:solidFill>
                  <a:schemeClr val="dk2"/>
                </a:solidFill>
                <a:latin typeface="Arial"/>
                <a:ea typeface="Arial"/>
                <a:cs typeface="Arial"/>
                <a:sym typeface="Arial"/>
              </a:rPr>
              <a:t>Customer Feedback: </a:t>
            </a:r>
            <a:r>
              <a:rPr lang="en-US" sz="1500" b="0" u="none" strike="noStrike" cap="none" dirty="0">
                <a:solidFill>
                  <a:schemeClr val="dk2"/>
                </a:solidFill>
                <a:latin typeface="Arial"/>
                <a:ea typeface="Arial"/>
                <a:cs typeface="Arial"/>
                <a:sym typeface="Arial"/>
              </a:rPr>
              <a:t>Indicates that clear and comprehensive documentation has led to higher customer satisfaction ratings.</a:t>
            </a:r>
          </a:p>
          <a:p>
            <a:pPr marL="285750" indent="-285750" algn="just">
              <a:spcAft>
                <a:spcPts val="1600"/>
              </a:spcAft>
            </a:pPr>
            <a:r>
              <a:rPr lang="en-US" sz="1500" b="1" u="none" strike="noStrike" cap="none" dirty="0">
                <a:solidFill>
                  <a:schemeClr val="dk2"/>
                </a:solidFill>
                <a:latin typeface="Arial"/>
                <a:ea typeface="Arial"/>
                <a:cs typeface="Arial"/>
                <a:sym typeface="Arial"/>
              </a:rPr>
              <a:t>Future Exploration: </a:t>
            </a:r>
            <a:r>
              <a:rPr lang="en-US" sz="1500" b="0" u="none" strike="noStrike" cap="none" dirty="0">
                <a:solidFill>
                  <a:schemeClr val="dk2"/>
                </a:solidFill>
                <a:latin typeface="Arial"/>
                <a:ea typeface="Arial"/>
                <a:cs typeface="Arial"/>
                <a:sym typeface="Arial"/>
              </a:rPr>
              <a:t>Investigate the impact of technical writing on efficient knowledge management and business performance</a:t>
            </a:r>
          </a:p>
        </p:txBody>
      </p:sp>
      <p:pic>
        <p:nvPicPr>
          <p:cNvPr id="22" name="Picture 21" descr="A diagram of writing process&#10;&#10;Description automatically generated">
            <a:extLst>
              <a:ext uri="{FF2B5EF4-FFF2-40B4-BE49-F238E27FC236}">
                <a16:creationId xmlns:a16="http://schemas.microsoft.com/office/drawing/2014/main" id="{820607A0-7F4F-60B0-F554-F8D97C193F9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636001" y="1362025"/>
            <a:ext cx="4507998" cy="3336975"/>
          </a:xfrm>
          <a:prstGeom prst="rect">
            <a:avLst/>
          </a:prstGeom>
        </p:spPr>
      </p:pic>
    </p:spTree>
    <p:extLst>
      <p:ext uri="{BB962C8B-B14F-4D97-AF65-F5344CB8AC3E}">
        <p14:creationId xmlns:p14="http://schemas.microsoft.com/office/powerpoint/2010/main" val="4251084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Gilbert + Tobin (G+T) – Our Esteemed Client</a:t>
            </a:r>
            <a:br>
              <a:rPr lang="en-US" sz="2800" b="1" i="0" u="none" strike="noStrike" cap="none" dirty="0">
                <a:solidFill>
                  <a:srgbClr val="FFFFFF"/>
                </a:solidFill>
                <a:latin typeface="Helvetica Neue"/>
                <a:ea typeface="Helvetica Neue"/>
                <a:cs typeface="Helvetica Neue"/>
                <a:sym typeface="Helvetica Neue"/>
              </a:rPr>
            </a:br>
            <a:br>
              <a:rPr lang="en-US" sz="2800" b="1" i="0" u="none" strike="noStrike" cap="none" dirty="0">
                <a:solidFill>
                  <a:srgbClr val="FFFFFF"/>
                </a:solidFill>
                <a:latin typeface="Helvetica Neue"/>
                <a:ea typeface="Helvetica Neue"/>
                <a:cs typeface="Helvetica Neue"/>
                <a:sym typeface="Helvetica Neue"/>
              </a:rPr>
            </a:br>
            <a:endParaRPr lang="en-IN" sz="2800" b="1" i="0" u="none" strike="noStrike" cap="none" dirty="0">
              <a:solidFill>
                <a:srgbClr val="FFFFFF"/>
              </a:solidFill>
              <a:latin typeface="Helvetica Neue"/>
              <a:ea typeface="Helvetica Neue"/>
              <a:cs typeface="Helvetica Neue"/>
              <a:sym typeface="Helvetica Neue"/>
            </a:endParaRPr>
          </a:p>
        </p:txBody>
      </p:sp>
      <p:sp>
        <p:nvSpPr>
          <p:cNvPr id="61" name="Google Shape;61;p14"/>
          <p:cNvSpPr txBox="1">
            <a:spLocks noGrp="1"/>
          </p:cNvSpPr>
          <p:nvPr>
            <p:ph type="body" idx="1"/>
          </p:nvPr>
        </p:nvSpPr>
        <p:spPr>
          <a:xfrm>
            <a:off x="311701" y="1304875"/>
            <a:ext cx="4107900" cy="3148592"/>
          </a:xfrm>
          <a:prstGeom prst="rect">
            <a:avLst/>
          </a:prstGeom>
          <a:noFill/>
          <a:ln>
            <a:noFill/>
          </a:ln>
        </p:spPr>
        <p:txBody>
          <a:bodyPr spcFirstLastPara="1" wrap="square" lIns="91425" tIns="91425" rIns="91425" bIns="91425" anchor="t" anchorCtr="0">
            <a:noAutofit/>
          </a:bodyPr>
          <a:lstStyle/>
          <a:p>
            <a:pPr marL="0" indent="0" algn="just">
              <a:spcAft>
                <a:spcPts val="1600"/>
              </a:spcAft>
              <a:buNone/>
            </a:pPr>
            <a:r>
              <a:rPr lang="en-US" sz="1500" b="1" u="none" strike="noStrike" cap="none" dirty="0">
                <a:solidFill>
                  <a:schemeClr val="dk2"/>
                </a:solidFill>
                <a:latin typeface="Arial"/>
                <a:ea typeface="Arial"/>
                <a:cs typeface="Arial"/>
                <a:sym typeface="Arial"/>
              </a:rPr>
              <a:t>Identity</a:t>
            </a:r>
          </a:p>
          <a:p>
            <a:pPr marL="0" indent="0" algn="just">
              <a:spcAft>
                <a:spcPts val="1600"/>
              </a:spcAft>
              <a:buNone/>
            </a:pPr>
            <a:r>
              <a:rPr lang="en-US" sz="1500" u="none" strike="noStrike" cap="none" dirty="0">
                <a:solidFill>
                  <a:schemeClr val="dk2"/>
                </a:solidFill>
                <a:latin typeface="Arial"/>
                <a:ea typeface="Arial"/>
                <a:cs typeface="Arial"/>
                <a:sym typeface="Arial"/>
              </a:rPr>
              <a:t>Gilbert + Tobin (G+T) is a renowned Australian legal firm established in 1988.</a:t>
            </a:r>
          </a:p>
          <a:p>
            <a:pPr marL="0" indent="0" algn="just">
              <a:spcAft>
                <a:spcPts val="1600"/>
              </a:spcAft>
              <a:buNone/>
            </a:pPr>
            <a:r>
              <a:rPr lang="en-US" sz="1500" b="1" u="none" strike="noStrike" cap="none" dirty="0">
                <a:solidFill>
                  <a:schemeClr val="dk2"/>
                </a:solidFill>
                <a:latin typeface="Arial"/>
                <a:ea typeface="Arial"/>
                <a:cs typeface="Arial"/>
                <a:sym typeface="Arial"/>
              </a:rPr>
              <a:t>Services </a:t>
            </a:r>
            <a:endParaRPr lang="en-US" sz="1500" b="1" dirty="0"/>
          </a:p>
          <a:p>
            <a:pPr marL="0" indent="0" algn="just">
              <a:spcAft>
                <a:spcPts val="1600"/>
              </a:spcAft>
              <a:buNone/>
            </a:pPr>
            <a:r>
              <a:rPr lang="en-US" sz="1500" u="none" strike="noStrike" cap="none" dirty="0">
                <a:solidFill>
                  <a:schemeClr val="dk2"/>
                </a:solidFill>
                <a:latin typeface="Arial"/>
                <a:ea typeface="Arial"/>
                <a:cs typeface="Arial"/>
                <a:sym typeface="Arial"/>
              </a:rPr>
              <a:t>They provide comprehensive legal services to diverse corporate and government clients, both in Australia and internationally.</a:t>
            </a:r>
          </a:p>
          <a:p>
            <a:pPr marL="0" indent="0" algn="just">
              <a:spcAft>
                <a:spcPts val="1600"/>
              </a:spcAft>
              <a:buNone/>
            </a:pPr>
            <a:r>
              <a:rPr lang="en-US" sz="1500" b="1" u="none" strike="noStrike" cap="none" dirty="0">
                <a:solidFill>
                  <a:schemeClr val="dk2"/>
                </a:solidFill>
                <a:latin typeface="Arial"/>
                <a:ea typeface="Arial"/>
                <a:cs typeface="Arial"/>
                <a:sym typeface="Arial"/>
              </a:rPr>
              <a:t>Presence </a:t>
            </a:r>
            <a:endParaRPr lang="en-US" sz="1500" b="1" dirty="0"/>
          </a:p>
          <a:p>
            <a:pPr marL="0" indent="0" algn="just">
              <a:spcAft>
                <a:spcPts val="1600"/>
              </a:spcAft>
              <a:buNone/>
            </a:pPr>
            <a:r>
              <a:rPr lang="en-US" sz="1500" u="none" strike="noStrike" cap="none" dirty="0">
                <a:solidFill>
                  <a:schemeClr val="dk2"/>
                </a:solidFill>
                <a:latin typeface="Arial"/>
                <a:ea typeface="Arial"/>
                <a:cs typeface="Arial"/>
                <a:sym typeface="Arial"/>
              </a:rPr>
              <a:t>With a strong presence in Sydney, Melbourne, and Perth, and a focus on the Asia-Pacific</a:t>
            </a:r>
          </a:p>
        </p:txBody>
      </p:sp>
      <p:pic>
        <p:nvPicPr>
          <p:cNvPr id="3" name="Graphic 2" descr="Gavel with solid fill">
            <a:extLst>
              <a:ext uri="{FF2B5EF4-FFF2-40B4-BE49-F238E27FC236}">
                <a16:creationId xmlns:a16="http://schemas.microsoft.com/office/drawing/2014/main" id="{994BBA6B-07B3-0D0C-0C9B-7623B1683D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533" y="1275683"/>
            <a:ext cx="407067" cy="407067"/>
          </a:xfrm>
          <a:prstGeom prst="rect">
            <a:avLst/>
          </a:prstGeom>
        </p:spPr>
      </p:pic>
      <p:pic>
        <p:nvPicPr>
          <p:cNvPr id="8" name="Graphic 7" descr="Waiter female with solid fill">
            <a:extLst>
              <a:ext uri="{FF2B5EF4-FFF2-40B4-BE49-F238E27FC236}">
                <a16:creationId xmlns:a16="http://schemas.microsoft.com/office/drawing/2014/main" id="{0029BFE6-44A1-76E1-7847-F16E5EEFE3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9514" y="2419454"/>
            <a:ext cx="406800" cy="406800"/>
          </a:xfrm>
          <a:prstGeom prst="rect">
            <a:avLst/>
          </a:prstGeom>
        </p:spPr>
      </p:pic>
      <p:pic>
        <p:nvPicPr>
          <p:cNvPr id="10" name="Graphic 9" descr="Earth globe: Africa and Europe with solid fill">
            <a:extLst>
              <a:ext uri="{FF2B5EF4-FFF2-40B4-BE49-F238E27FC236}">
                <a16:creationId xmlns:a16="http://schemas.microsoft.com/office/drawing/2014/main" id="{0C8A2C9E-7926-1A89-B86D-7603C3B09C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1713" y="3940833"/>
            <a:ext cx="406800" cy="406800"/>
          </a:xfrm>
          <a:prstGeom prst="rect">
            <a:avLst/>
          </a:prstGeom>
        </p:spPr>
      </p:pic>
      <p:pic>
        <p:nvPicPr>
          <p:cNvPr id="14" name="Picture 13" descr="Gavel resting on block">
            <a:extLst>
              <a:ext uri="{FF2B5EF4-FFF2-40B4-BE49-F238E27FC236}">
                <a16:creationId xmlns:a16="http://schemas.microsoft.com/office/drawing/2014/main" id="{227C221E-0789-7B44-D51E-F13454078735}"/>
              </a:ext>
            </a:extLst>
          </p:cNvPr>
          <p:cNvPicPr>
            <a:picLocks noChangeAspect="1"/>
          </p:cNvPicPr>
          <p:nvPr/>
        </p:nvPicPr>
        <p:blipFill rotWithShape="1">
          <a:blip r:embed="rId10"/>
          <a:srcRect l="13273"/>
          <a:stretch/>
        </p:blipFill>
        <p:spPr>
          <a:xfrm>
            <a:off x="4572000" y="1406475"/>
            <a:ext cx="4341362" cy="3337200"/>
          </a:xfrm>
          <a:prstGeom prst="rect">
            <a:avLst/>
          </a:prstGeom>
        </p:spPr>
      </p:pic>
    </p:spTree>
    <p:extLst>
      <p:ext uri="{BB962C8B-B14F-4D97-AF65-F5344CB8AC3E}">
        <p14:creationId xmlns:p14="http://schemas.microsoft.com/office/powerpoint/2010/main" val="281016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FFFFFF"/>
                </a:solidFill>
                <a:latin typeface="Helvetica Neue"/>
                <a:ea typeface="Helvetica Neue"/>
                <a:cs typeface="Helvetica Neue"/>
                <a:sym typeface="Helvetica Neue"/>
              </a:rPr>
              <a:t>Gilbert + Tobin (G+T) – Our Esteemed Client</a:t>
            </a:r>
            <a:br>
              <a:rPr lang="en-US" sz="2800" b="1" i="0" u="none" strike="noStrike" cap="none" dirty="0">
                <a:solidFill>
                  <a:srgbClr val="FFFFFF"/>
                </a:solidFill>
                <a:latin typeface="Helvetica Neue"/>
                <a:ea typeface="Helvetica Neue"/>
                <a:cs typeface="Helvetica Neue"/>
                <a:sym typeface="Helvetica Neue"/>
              </a:rPr>
            </a:br>
            <a:br>
              <a:rPr lang="en-US" sz="2800" b="1" i="0" u="none" strike="noStrike" cap="none" dirty="0">
                <a:solidFill>
                  <a:srgbClr val="FFFFFF"/>
                </a:solidFill>
                <a:latin typeface="Helvetica Neue"/>
                <a:ea typeface="Helvetica Neue"/>
                <a:cs typeface="Helvetica Neue"/>
                <a:sym typeface="Helvetica Neue"/>
              </a:rPr>
            </a:br>
            <a:endParaRPr lang="en-IN" sz="2800" b="1" i="0" u="none" strike="noStrike" cap="none" dirty="0">
              <a:solidFill>
                <a:srgbClr val="FFFFFF"/>
              </a:solidFill>
              <a:latin typeface="Helvetica Neue"/>
              <a:ea typeface="Helvetica Neue"/>
              <a:cs typeface="Helvetica Neue"/>
              <a:sym typeface="Helvetica Neue"/>
            </a:endParaRPr>
          </a:p>
        </p:txBody>
      </p:sp>
      <p:sp>
        <p:nvSpPr>
          <p:cNvPr id="61" name="Google Shape;61;p14"/>
          <p:cNvSpPr txBox="1">
            <a:spLocks noGrp="1"/>
          </p:cNvSpPr>
          <p:nvPr>
            <p:ph type="body" idx="1"/>
          </p:nvPr>
        </p:nvSpPr>
        <p:spPr>
          <a:xfrm>
            <a:off x="311701" y="1304875"/>
            <a:ext cx="4107900" cy="3148592"/>
          </a:xfrm>
          <a:prstGeom prst="rect">
            <a:avLst/>
          </a:prstGeom>
          <a:noFill/>
          <a:ln>
            <a:noFill/>
          </a:ln>
        </p:spPr>
        <p:txBody>
          <a:bodyPr spcFirstLastPara="1" wrap="square" lIns="91425" tIns="91425" rIns="91425" bIns="91425" anchor="t" anchorCtr="0">
            <a:noAutofit/>
          </a:bodyPr>
          <a:lstStyle/>
          <a:p>
            <a:pPr marL="0" indent="0" algn="just">
              <a:spcAft>
                <a:spcPts val="1600"/>
              </a:spcAft>
              <a:buNone/>
            </a:pPr>
            <a:r>
              <a:rPr lang="en-US" sz="1500" u="none" strike="noStrike" cap="none" dirty="0">
                <a:solidFill>
                  <a:schemeClr val="dk2"/>
                </a:solidFill>
                <a:latin typeface="Arial"/>
                <a:ea typeface="Arial"/>
                <a:cs typeface="Arial"/>
                <a:sym typeface="Arial"/>
              </a:rPr>
              <a:t>region, G+T has made a significant impact on the legal landscape.</a:t>
            </a:r>
          </a:p>
          <a:p>
            <a:pPr marL="0" indent="0" algn="just">
              <a:spcAft>
                <a:spcPts val="1600"/>
              </a:spcAft>
              <a:buNone/>
            </a:pPr>
            <a:r>
              <a:rPr lang="en-US" sz="1500" b="1" u="none" strike="noStrike" cap="none" dirty="0">
                <a:solidFill>
                  <a:schemeClr val="dk2"/>
                </a:solidFill>
                <a:latin typeface="Arial"/>
                <a:ea typeface="Arial"/>
                <a:cs typeface="Arial"/>
                <a:sym typeface="Arial"/>
              </a:rPr>
              <a:t>Culture</a:t>
            </a:r>
          </a:p>
          <a:p>
            <a:pPr marL="0" indent="0" algn="just">
              <a:spcAft>
                <a:spcPts val="1600"/>
              </a:spcAft>
              <a:buNone/>
            </a:pPr>
            <a:r>
              <a:rPr lang="en-US" sz="1500" u="none" strike="noStrike" cap="none" dirty="0">
                <a:solidFill>
                  <a:schemeClr val="dk2"/>
                </a:solidFill>
                <a:latin typeface="Arial"/>
                <a:ea typeface="Arial"/>
                <a:cs typeface="Arial"/>
                <a:sym typeface="Arial"/>
              </a:rPr>
              <a:t>Their unique flat hierarchy sets them apart from traditional law firms.</a:t>
            </a:r>
          </a:p>
          <a:p>
            <a:pPr marL="0" indent="0" algn="just">
              <a:spcAft>
                <a:spcPts val="1600"/>
              </a:spcAft>
              <a:buNone/>
            </a:pPr>
            <a:r>
              <a:rPr lang="en-US" sz="1500" b="1" u="none" strike="noStrike" cap="none" dirty="0">
                <a:solidFill>
                  <a:schemeClr val="dk2"/>
                </a:solidFill>
                <a:latin typeface="Arial"/>
                <a:ea typeface="Arial"/>
                <a:cs typeface="Arial"/>
                <a:sym typeface="Arial"/>
              </a:rPr>
              <a:t>Milestones</a:t>
            </a:r>
          </a:p>
          <a:p>
            <a:pPr marL="0" indent="0" algn="just">
              <a:spcAft>
                <a:spcPts val="1600"/>
              </a:spcAft>
              <a:buNone/>
            </a:pPr>
            <a:r>
              <a:rPr lang="en-US" sz="1500" u="none" strike="noStrike" cap="none" dirty="0">
                <a:solidFill>
                  <a:schemeClr val="dk2"/>
                </a:solidFill>
                <a:latin typeface="Arial"/>
                <a:ea typeface="Arial"/>
                <a:cs typeface="Arial"/>
                <a:sym typeface="Arial"/>
              </a:rPr>
              <a:t>A notable achievement is their advisory role in the largest public M&amp;A deal in Australia’s history, the A$39 billion acquisition of Afterpay Limited by Square.</a:t>
            </a:r>
          </a:p>
          <a:p>
            <a:pPr marL="0" indent="0" algn="just">
              <a:spcAft>
                <a:spcPts val="1600"/>
              </a:spcAft>
              <a:buNone/>
            </a:pPr>
            <a:endParaRPr lang="en-US" sz="1500" u="none" strike="noStrike" cap="none" dirty="0">
              <a:solidFill>
                <a:schemeClr val="dk2"/>
              </a:solidFill>
              <a:latin typeface="Arial"/>
              <a:ea typeface="Arial"/>
              <a:cs typeface="Arial"/>
              <a:sym typeface="Arial"/>
            </a:endParaRPr>
          </a:p>
        </p:txBody>
      </p:sp>
      <p:pic>
        <p:nvPicPr>
          <p:cNvPr id="14" name="Picture 13" descr="Gavel resting on block">
            <a:extLst>
              <a:ext uri="{FF2B5EF4-FFF2-40B4-BE49-F238E27FC236}">
                <a16:creationId xmlns:a16="http://schemas.microsoft.com/office/drawing/2014/main" id="{227C221E-0789-7B44-D51E-F13454078735}"/>
              </a:ext>
            </a:extLst>
          </p:cNvPr>
          <p:cNvPicPr>
            <a:picLocks noChangeAspect="1"/>
          </p:cNvPicPr>
          <p:nvPr/>
        </p:nvPicPr>
        <p:blipFill rotWithShape="1">
          <a:blip r:embed="rId4"/>
          <a:srcRect l="13273"/>
          <a:stretch/>
        </p:blipFill>
        <p:spPr>
          <a:xfrm>
            <a:off x="4572000" y="1406475"/>
            <a:ext cx="4341362" cy="3337200"/>
          </a:xfrm>
          <a:prstGeom prst="rect">
            <a:avLst/>
          </a:prstGeom>
        </p:spPr>
      </p:pic>
      <p:pic>
        <p:nvPicPr>
          <p:cNvPr id="9" name="Graphic 8" descr="Group with solid fill">
            <a:extLst>
              <a:ext uri="{FF2B5EF4-FFF2-40B4-BE49-F238E27FC236}">
                <a16:creationId xmlns:a16="http://schemas.microsoft.com/office/drawing/2014/main" id="{9B307F2B-8471-B052-DA7D-E55A08C682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42" t="13339" r="-6842" b="10082"/>
          <a:stretch/>
        </p:blipFill>
        <p:spPr>
          <a:xfrm>
            <a:off x="1109133" y="1962199"/>
            <a:ext cx="531217" cy="406800"/>
          </a:xfrm>
          <a:prstGeom prst="rect">
            <a:avLst/>
          </a:prstGeom>
        </p:spPr>
      </p:pic>
      <p:pic>
        <p:nvPicPr>
          <p:cNvPr id="5" name="Graphic 4" descr="Bullseye with solid fill">
            <a:extLst>
              <a:ext uri="{FF2B5EF4-FFF2-40B4-BE49-F238E27FC236}">
                <a16:creationId xmlns:a16="http://schemas.microsoft.com/office/drawing/2014/main" id="{39EE9019-BB79-9786-D21F-FF73518D16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6950" y="3197699"/>
            <a:ext cx="406800" cy="406800"/>
          </a:xfrm>
          <a:prstGeom prst="rect">
            <a:avLst/>
          </a:prstGeom>
        </p:spPr>
      </p:pic>
    </p:spTree>
    <p:extLst>
      <p:ext uri="{BB962C8B-B14F-4D97-AF65-F5344CB8AC3E}">
        <p14:creationId xmlns:p14="http://schemas.microsoft.com/office/powerpoint/2010/main" val="340161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500" b="1" i="0" u="none" strike="noStrike" cap="none" dirty="0">
                <a:solidFill>
                  <a:srgbClr val="FFFFFF"/>
                </a:solidFill>
                <a:latin typeface="Helvetica Neue"/>
                <a:ea typeface="Helvetica Neue"/>
                <a:cs typeface="Helvetica Neue"/>
                <a:sym typeface="Helvetica Neue"/>
              </a:rPr>
              <a:t>1. Gilbert + Tobin (G+T) on </a:t>
            </a:r>
            <a:r>
              <a:rPr lang="en-US" sz="2500" b="1" dirty="0">
                <a:solidFill>
                  <a:srgbClr val="FFFFFF"/>
                </a:solidFill>
                <a:latin typeface="Helvetica Neue"/>
                <a:ea typeface="Helvetica Neue"/>
                <a:cs typeface="Helvetica Neue"/>
                <a:sym typeface="Helvetica Neue"/>
              </a:rPr>
              <a:t>Technical Writing</a:t>
            </a:r>
            <a:br>
              <a:rPr lang="en-US" sz="2500" b="1" i="0" u="none" strike="noStrike" cap="none" dirty="0">
                <a:solidFill>
                  <a:srgbClr val="FFFFFF"/>
                </a:solidFill>
                <a:latin typeface="Helvetica Neue"/>
                <a:ea typeface="Helvetica Neue"/>
                <a:cs typeface="Helvetica Neue"/>
                <a:sym typeface="Helvetica Neue"/>
              </a:rPr>
            </a:br>
            <a:br>
              <a:rPr lang="en-US" sz="2500" b="1" i="0" u="none" strike="noStrike" cap="none" dirty="0">
                <a:solidFill>
                  <a:srgbClr val="FFFFFF"/>
                </a:solidFill>
                <a:latin typeface="Helvetica Neue"/>
                <a:ea typeface="Helvetica Neue"/>
                <a:cs typeface="Helvetica Neue"/>
                <a:sym typeface="Helvetica Neue"/>
              </a:rPr>
            </a:br>
            <a:endParaRPr lang="en-IN" sz="2500" b="1" i="0" u="none" strike="noStrike" cap="none" dirty="0">
              <a:solidFill>
                <a:srgbClr val="FFFFFF"/>
              </a:solidFill>
              <a:latin typeface="Helvetica Neue"/>
              <a:ea typeface="Helvetica Neue"/>
              <a:cs typeface="Helvetica Neue"/>
              <a:sym typeface="Helvetica Neue"/>
            </a:endParaRPr>
          </a:p>
        </p:txBody>
      </p:sp>
      <p:sp>
        <p:nvSpPr>
          <p:cNvPr id="61" name="Google Shape;61;p14"/>
          <p:cNvSpPr txBox="1">
            <a:spLocks noGrp="1"/>
          </p:cNvSpPr>
          <p:nvPr>
            <p:ph type="body" idx="1"/>
          </p:nvPr>
        </p:nvSpPr>
        <p:spPr>
          <a:xfrm>
            <a:off x="311701" y="1304875"/>
            <a:ext cx="4107900" cy="3148592"/>
          </a:xfrm>
          <a:prstGeom prst="rect">
            <a:avLst/>
          </a:prstGeom>
          <a:noFill/>
          <a:ln>
            <a:noFill/>
          </a:ln>
        </p:spPr>
        <p:txBody>
          <a:bodyPr spcFirstLastPara="1" wrap="square" lIns="91425" tIns="91425" rIns="91425" bIns="91425" anchor="t" anchorCtr="0">
            <a:noAutofit/>
          </a:bodyPr>
          <a:lstStyle/>
          <a:p>
            <a:pPr marL="114300" indent="0">
              <a:buNone/>
            </a:pPr>
            <a:r>
              <a:rPr lang="en-US" sz="1300" b="1" dirty="0"/>
              <a:t>G+T’s service satisfaction ratings for Technical Writing:</a:t>
            </a:r>
            <a:br>
              <a:rPr lang="en-US" sz="1300" dirty="0"/>
            </a:br>
            <a:r>
              <a:rPr lang="en-US" sz="1300" dirty="0"/>
              <a:t>- Quality of Work: 9/10</a:t>
            </a:r>
            <a:br>
              <a:rPr lang="en-US" sz="1300" dirty="0"/>
            </a:br>
            <a:r>
              <a:rPr lang="en-US" sz="1300" dirty="0"/>
              <a:t>- Peace of Mind: 10/10</a:t>
            </a:r>
            <a:br>
              <a:rPr lang="en-US" sz="1300" dirty="0"/>
            </a:br>
            <a:r>
              <a:rPr lang="en-US" sz="1300" dirty="0"/>
              <a:t>- Value: 9.5/10</a:t>
            </a:r>
          </a:p>
          <a:p>
            <a:pPr marL="114300" indent="0">
              <a:buNone/>
            </a:pPr>
            <a:r>
              <a:rPr lang="en-US" sz="1300" dirty="0"/>
              <a:t>- Innovation: 8.5/10</a:t>
            </a:r>
            <a:br>
              <a:rPr lang="en-US" sz="1300" dirty="0"/>
            </a:br>
            <a:r>
              <a:rPr lang="en-US" sz="1300" dirty="0"/>
              <a:t>- Proactive Partnership: 8/10</a:t>
            </a:r>
          </a:p>
          <a:p>
            <a:pPr marL="114300" indent="0">
              <a:buNone/>
            </a:pPr>
            <a:br>
              <a:rPr lang="en-US" sz="1300" dirty="0"/>
            </a:br>
            <a:r>
              <a:rPr lang="en-US" sz="1300" b="1" dirty="0"/>
              <a:t>Feedback Highlights:</a:t>
            </a:r>
            <a:br>
              <a:rPr lang="en-US" sz="1300" dirty="0"/>
            </a:br>
            <a:r>
              <a:rPr lang="en-US" sz="1300" dirty="0"/>
              <a:t>- The G+T team appreciates enhancing peace of mind through more frequent updates and communication by the Technical Writing team.</a:t>
            </a:r>
            <a:br>
              <a:rPr lang="en-US" sz="1300" dirty="0"/>
            </a:br>
            <a:r>
              <a:rPr lang="en-US" sz="1300" dirty="0"/>
              <a:t>- High satisfaction with the quality of work and the value provided by the team.</a:t>
            </a:r>
            <a:br>
              <a:rPr lang="en-US" sz="1300" dirty="0"/>
            </a:br>
            <a:r>
              <a:rPr lang="en-US" sz="1300" dirty="0"/>
              <a:t>- They suggest more stakeholder interaction and innovative approaches.</a:t>
            </a:r>
          </a:p>
        </p:txBody>
      </p:sp>
      <p:pic>
        <p:nvPicPr>
          <p:cNvPr id="14" name="Picture 13" descr="Gavel resting on block">
            <a:extLst>
              <a:ext uri="{FF2B5EF4-FFF2-40B4-BE49-F238E27FC236}">
                <a16:creationId xmlns:a16="http://schemas.microsoft.com/office/drawing/2014/main" id="{227C221E-0789-7B44-D51E-F13454078735}"/>
              </a:ext>
            </a:extLst>
          </p:cNvPr>
          <p:cNvPicPr>
            <a:picLocks noChangeAspect="1"/>
          </p:cNvPicPr>
          <p:nvPr/>
        </p:nvPicPr>
        <p:blipFill rotWithShape="1">
          <a:blip r:embed="rId4"/>
          <a:srcRect l="13273"/>
          <a:stretch/>
        </p:blipFill>
        <p:spPr>
          <a:xfrm>
            <a:off x="4572000" y="1406475"/>
            <a:ext cx="4341362" cy="3337200"/>
          </a:xfrm>
          <a:prstGeom prst="rect">
            <a:avLst/>
          </a:prstGeom>
        </p:spPr>
      </p:pic>
    </p:spTree>
    <p:extLst>
      <p:ext uri="{BB962C8B-B14F-4D97-AF65-F5344CB8AC3E}">
        <p14:creationId xmlns:p14="http://schemas.microsoft.com/office/powerpoint/2010/main" val="3554531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692700" y="3688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IN" b="1">
                <a:solidFill>
                  <a:srgbClr val="FFFFFF"/>
                </a:solidFill>
                <a:latin typeface="Helvetica Neue"/>
                <a:ea typeface="Helvetica Neue"/>
                <a:cs typeface="Helvetica Neue"/>
                <a:sym typeface="Helvetica Neue"/>
              </a:rPr>
              <a:t>Problem Statement</a:t>
            </a:r>
            <a:endParaRPr lang="en-IN" sz="2800" b="1" i="0" u="none" strike="noStrike" cap="none" dirty="0">
              <a:solidFill>
                <a:srgbClr val="FFFFFF"/>
              </a:solidFill>
              <a:latin typeface="Helvetica Neue"/>
              <a:ea typeface="Helvetica Neue"/>
              <a:cs typeface="Helvetica Neue"/>
              <a:sym typeface="Helvetica Neue"/>
            </a:endParaRPr>
          </a:p>
        </p:txBody>
      </p:sp>
      <p:sp>
        <p:nvSpPr>
          <p:cNvPr id="73" name="Google Shape;73;p16"/>
          <p:cNvSpPr txBox="1">
            <a:spLocks noGrp="1"/>
          </p:cNvSpPr>
          <p:nvPr>
            <p:ph type="body" idx="1"/>
          </p:nvPr>
        </p:nvSpPr>
        <p:spPr>
          <a:xfrm>
            <a:off x="311701" y="1231396"/>
            <a:ext cx="4632832" cy="3451300"/>
          </a:xfrm>
          <a:prstGeom prst="rect">
            <a:avLst/>
          </a:prstGeom>
          <a:noFill/>
          <a:ln>
            <a:noFill/>
          </a:ln>
        </p:spPr>
        <p:txBody>
          <a:bodyPr spcFirstLastPara="1" wrap="square" lIns="91425" tIns="91425" rIns="91425" bIns="91425" anchor="t" anchorCtr="0">
            <a:noAutofit/>
          </a:bodyPr>
          <a:lstStyle/>
          <a:p>
            <a:pPr marL="285750" indent="-285750" algn="just">
              <a:spcAft>
                <a:spcPts val="1600"/>
              </a:spcAft>
            </a:pPr>
            <a:r>
              <a:rPr lang="en-US" sz="1500" b="1" dirty="0"/>
              <a:t>Reliance on KMS: </a:t>
            </a:r>
            <a:r>
              <a:rPr lang="en-US" sz="1500" dirty="0"/>
              <a:t>Organizations heavily depend on Knowledge Management Systems (KMS) as a crucial tool for knowledge creation, sharing, and application.</a:t>
            </a:r>
          </a:p>
          <a:p>
            <a:pPr marL="285750" indent="-285750" algn="just">
              <a:spcAft>
                <a:spcPts val="1600"/>
              </a:spcAft>
            </a:pPr>
            <a:r>
              <a:rPr lang="en-US" sz="1500" b="1" dirty="0"/>
              <a:t>Challenges with Technical Information: </a:t>
            </a:r>
            <a:r>
              <a:rPr lang="en-US" sz="1500" dirty="0"/>
              <a:t>The effectiveness of KMS is often compromised due to the complexity of technical information, posing significant challenges for users.</a:t>
            </a:r>
          </a:p>
          <a:p>
            <a:pPr marL="285750" indent="-285750" algn="just">
              <a:spcAft>
                <a:spcPts val="1600"/>
              </a:spcAft>
            </a:pPr>
            <a:r>
              <a:rPr lang="en-US" sz="1500" b="1" dirty="0"/>
              <a:t>Need for Clear Documentation: </a:t>
            </a:r>
            <a:r>
              <a:rPr lang="en-US" sz="1500" dirty="0"/>
              <a:t>There is a pressing need for precise, concise, and understandable documentation to make complex technical information more accessible.</a:t>
            </a:r>
          </a:p>
        </p:txBody>
      </p:sp>
      <p:pic>
        <p:nvPicPr>
          <p:cNvPr id="5" name="Picture 4" descr="A person and person in different poses&#10;&#10;Description automatically generated">
            <a:extLst>
              <a:ext uri="{FF2B5EF4-FFF2-40B4-BE49-F238E27FC236}">
                <a16:creationId xmlns:a16="http://schemas.microsoft.com/office/drawing/2014/main" id="{C420AA30-C416-06A0-5BAD-9A5A7FBFE1FB}"/>
              </a:ext>
            </a:extLst>
          </p:cNvPr>
          <p:cNvPicPr>
            <a:picLocks noChangeAspect="1"/>
          </p:cNvPicPr>
          <p:nvPr/>
        </p:nvPicPr>
        <p:blipFill>
          <a:blip r:embed="rId4"/>
          <a:stretch>
            <a:fillRect/>
          </a:stretch>
        </p:blipFill>
        <p:spPr>
          <a:xfrm>
            <a:off x="5147734" y="1345496"/>
            <a:ext cx="3337200" cy="333720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2664</TotalTime>
  <Words>1871</Words>
  <Application>Microsoft Office PowerPoint</Application>
  <PresentationFormat>On-screen Show (16:9)</PresentationFormat>
  <Paragraphs>172</Paragraphs>
  <Slides>32</Slides>
  <Notes>32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Wingdings</vt:lpstr>
      <vt:lpstr>Helvetica Neue</vt:lpstr>
      <vt:lpstr>Arial</vt:lpstr>
      <vt:lpstr>Simple Light</vt:lpstr>
      <vt:lpstr>Acrobat Document</vt:lpstr>
      <vt:lpstr>The Impact of Technical Writing on Knowledge Management Systems and Business Performance – Case Study Analysis</vt:lpstr>
      <vt:lpstr>Abstract</vt:lpstr>
      <vt:lpstr>Keywords</vt:lpstr>
      <vt:lpstr>Introduction</vt:lpstr>
      <vt:lpstr>Introduction</vt:lpstr>
      <vt:lpstr>Gilbert + Tobin (G+T) – Our Esteemed Client  </vt:lpstr>
      <vt:lpstr>Gilbert + Tobin (G+T) – Our Esteemed Client  </vt:lpstr>
      <vt:lpstr>1. Gilbert + Tobin (G+T) on Technical Writing  </vt:lpstr>
      <vt:lpstr>Problem Statement</vt:lpstr>
      <vt:lpstr>Problem Statement</vt:lpstr>
      <vt:lpstr>1. Cost Implications of Inadequate Documentation</vt:lpstr>
      <vt:lpstr>2. Challenges and Opportunities</vt:lpstr>
      <vt:lpstr>2. Challenges and Opportunities</vt:lpstr>
      <vt:lpstr>Proposed Solution</vt:lpstr>
      <vt:lpstr>Proposed Solution</vt:lpstr>
      <vt:lpstr>1. Technical Writing: The Role </vt:lpstr>
      <vt:lpstr>2. Technical Writing: The Nature </vt:lpstr>
      <vt:lpstr>3. Technical Writing in Knowledge Management</vt:lpstr>
      <vt:lpstr>3. Technical Writing in Knowledge Management</vt:lpstr>
      <vt:lpstr>3. Technical Writing in Knowledge Management</vt:lpstr>
      <vt:lpstr>Impact of Knowledge Management on Organizational Performance</vt:lpstr>
      <vt:lpstr>1. Elevate Customer Success: TW Impact</vt:lpstr>
      <vt:lpstr>1. Customer Success: The Impact</vt:lpstr>
      <vt:lpstr>2. Simplified Complexity</vt:lpstr>
      <vt:lpstr>3. Elevate Success</vt:lpstr>
      <vt:lpstr>3. Elevate Success</vt:lpstr>
      <vt:lpstr>Knowledge Overview Dashboard - Customer</vt:lpstr>
      <vt:lpstr>Results</vt:lpstr>
      <vt:lpstr>Results</vt:lpstr>
      <vt:lpstr>Performance Evaluation for Technical Writing Against Key Business Attributes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Writing in Business] Case Study</dc:title>
  <cp:lastModifiedBy>Priya Bhatia</cp:lastModifiedBy>
  <cp:revision>9</cp:revision>
  <dcterms:modified xsi:type="dcterms:W3CDTF">2024-07-15T11:31:23Z</dcterms:modified>
</cp:coreProperties>
</file>